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Zen Dots"/>
      <p:regular r:id="rId26"/>
    </p:embeddedFont>
    <p:embeddedFont>
      <p:font typeface="Proxima Nov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DF14F2-CCB8-459A-8400-E5A160317050}">
  <a:tblStyle styleId="{B1DF14F2-CCB8-459A-8400-E5A1603170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ZenDots-regular.fntdata"/><Relationship Id="rId25" Type="http://schemas.openxmlformats.org/officeDocument/2006/relationships/slide" Target="slides/slide19.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ProximaNov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Guys please change this + theme as you want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2-4-U</a:t>
            </a:r>
            <a:endParaRPr/>
          </a:p>
          <a:p>
            <a:pPr indent="-298450" lvl="0" marL="457200" rtl="0" algn="l">
              <a:spcBef>
                <a:spcPts val="0"/>
              </a:spcBef>
              <a:spcAft>
                <a:spcPts val="0"/>
              </a:spcAft>
              <a:buSzPts val="1100"/>
              <a:buChar char="●"/>
            </a:pPr>
            <a:r>
              <a:rPr lang="en-GB"/>
              <a:t>Library2U</a:t>
            </a:r>
            <a:endParaRPr/>
          </a:p>
          <a:p>
            <a:pPr indent="-298450" lvl="0" marL="457200" rtl="0" algn="l">
              <a:spcBef>
                <a:spcPts val="0"/>
              </a:spcBef>
              <a:spcAft>
                <a:spcPts val="0"/>
              </a:spcAft>
              <a:buSzPts val="1100"/>
              <a:buChar char="●"/>
            </a:pPr>
            <a:r>
              <a:rPr lang="en-GB"/>
              <a:t>Books2Employees</a:t>
            </a:r>
            <a:endParaRPr/>
          </a:p>
          <a:p>
            <a:pPr indent="-298450" lvl="0" marL="457200" rtl="0" algn="l">
              <a:spcBef>
                <a:spcPts val="0"/>
              </a:spcBef>
              <a:spcAft>
                <a:spcPts val="0"/>
              </a:spcAft>
              <a:buSzPts val="1100"/>
              <a:buChar char="●"/>
            </a:pPr>
            <a:r>
              <a:rPr lang="en-GB"/>
              <a:t>Books-R-Us</a:t>
            </a:r>
            <a:endParaRPr/>
          </a:p>
          <a:p>
            <a:pPr indent="0" lvl="0" marL="0" rtl="0" algn="l">
              <a:spcBef>
                <a:spcPts val="0"/>
              </a:spcBef>
              <a:spcAft>
                <a:spcPts val="0"/>
              </a:spcAft>
              <a:buNone/>
            </a:pPr>
            <a:r>
              <a:rPr lang="en-GB"/>
              <a:t>Speaker: Bernice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ba27f71236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ba27f71236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t>
            </a:r>
            <a:r>
              <a:rPr lang="en-GB"/>
              <a:t>peakers : Nat</a:t>
            </a:r>
            <a:endParaRPr/>
          </a:p>
          <a:p>
            <a:pPr indent="0" lvl="0" marL="0" rtl="0" algn="l">
              <a:spcBef>
                <a:spcPts val="0"/>
              </a:spcBef>
              <a:spcAft>
                <a:spcPts val="0"/>
              </a:spcAft>
              <a:buNone/>
            </a:pPr>
            <a:r>
              <a:rPr lang="en-GB"/>
              <a:t>To return a book, the employee will press the return book button from their list of borrowed books (they can shift through this list to search by the type of book and date that they borrowed the book)</a:t>
            </a:r>
            <a:endParaRPr/>
          </a:p>
          <a:p>
            <a:pPr indent="0" lvl="0" marL="0" rtl="0" algn="l">
              <a:spcBef>
                <a:spcPts val="0"/>
              </a:spcBef>
              <a:spcAft>
                <a:spcPts val="0"/>
              </a:spcAft>
              <a:buNone/>
            </a:pPr>
            <a:r>
              <a:rPr lang="en-GB"/>
              <a:t>This return book functionality then calculates any late fees based on the type of book and how many days late the employee is returning the book (baring in mind that late fees apply to more than 7 days after borrowing the book) and these late fees/no late fees are displayed on the screen</a:t>
            </a:r>
            <a:endParaRPr/>
          </a:p>
          <a:p>
            <a:pPr indent="0" lvl="0" marL="0" rtl="0" algn="l">
              <a:spcBef>
                <a:spcPts val="0"/>
              </a:spcBef>
              <a:spcAft>
                <a:spcPts val="0"/>
              </a:spcAft>
              <a:buNone/>
            </a:pPr>
            <a:r>
              <a:rPr lang="en-GB"/>
              <a:t>As a book is being returned, the book is put back into the library of book (which is our book-service), hence the number of copies of that book in the library increases by 1</a:t>
            </a:r>
            <a:endParaRPr/>
          </a:p>
          <a:p>
            <a:pPr indent="0" lvl="0" marL="0" rtl="0" algn="l">
              <a:spcBef>
                <a:spcPts val="0"/>
              </a:spcBef>
              <a:spcAft>
                <a:spcPts val="0"/>
              </a:spcAft>
              <a:buNone/>
            </a:pPr>
            <a:r>
              <a:rPr lang="en-GB"/>
              <a:t>Also in the database of list of books borrowed by the employee (our employee-book service), the number of copies of this book decreases by 1 and if this is the last of that book being returned, the that record is </a:t>
            </a:r>
            <a:r>
              <a:rPr lang="en-GB"/>
              <a:t>deleted</a:t>
            </a:r>
            <a:r>
              <a:rPr lang="en-GB"/>
              <a:t> from the database of employee books borrowed. </a:t>
            </a:r>
            <a:endParaRPr/>
          </a:p>
          <a:p>
            <a:pPr indent="0" lvl="0" marL="0" rtl="0" algn="l">
              <a:spcBef>
                <a:spcPts val="0"/>
              </a:spcBef>
              <a:spcAft>
                <a:spcPts val="0"/>
              </a:spcAft>
              <a:buNone/>
            </a:pPr>
            <a:r>
              <a:rPr lang="en-GB"/>
              <a:t>For example, say we have 2 copies of twilight borrowed, and we return a copy, then in the books borrowed database we will have 1 copy left, if we then return our other copy of twilight, there is now 0 copies of twilight in our borrowed books so that record is deleted from the borrowed books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Challenges faced when developing this functionality: </a:t>
            </a:r>
            <a:endParaRPr/>
          </a:p>
          <a:p>
            <a:pPr indent="0" lvl="0" marL="0" rtl="0" algn="l">
              <a:spcBef>
                <a:spcPts val="0"/>
              </a:spcBef>
              <a:spcAft>
                <a:spcPts val="0"/>
              </a:spcAft>
              <a:buNone/>
            </a:pPr>
            <a:r>
              <a:rPr lang="en-GB"/>
              <a:t>When the employee presses the return book button for a particular book, we need to keep track of which book this is - this was done by adding the uri which included the transaction id of the book that the employee wants to return, so we could then make the </a:t>
            </a:r>
            <a:r>
              <a:rPr lang="en-GB"/>
              <a:t>return</a:t>
            </a:r>
            <a:r>
              <a:rPr lang="en-GB"/>
              <a:t> for the book of choice</a:t>
            </a:r>
            <a:endParaRPr/>
          </a:p>
          <a:p>
            <a:pPr indent="0" lvl="0" marL="0" rtl="0" algn="l">
              <a:spcBef>
                <a:spcPts val="0"/>
              </a:spcBef>
              <a:spcAft>
                <a:spcPts val="0"/>
              </a:spcAft>
              <a:buNone/>
            </a:pPr>
            <a:r>
              <a:rPr lang="en-GB"/>
              <a:t>In addition to this, we faced </a:t>
            </a:r>
            <a:r>
              <a:rPr lang="en-GB"/>
              <a:t>challenges</a:t>
            </a:r>
            <a:r>
              <a:rPr lang="en-GB"/>
              <a:t> with updating the book copies in the library and resolved this by making use of the rest API functionality (the functionality which allows us to request access and use data from other microserves)</a:t>
            </a:r>
            <a:endParaRPr/>
          </a:p>
          <a:p>
            <a:pPr indent="0" lvl="0" marL="0" rtl="0" algn="l">
              <a:spcBef>
                <a:spcPts val="0"/>
              </a:spcBef>
              <a:spcAft>
                <a:spcPts val="0"/>
              </a:spcAft>
              <a:buNone/>
            </a:pPr>
            <a:r>
              <a:rPr lang="en-GB"/>
              <a:t>Next Speaker: Roxana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a27f71236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ba27f71236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Speakers: Roxana </a:t>
            </a:r>
            <a:endParaRPr/>
          </a:p>
          <a:p>
            <a:pPr indent="-298450" lvl="0" marL="457200" rtl="0" algn="l">
              <a:spcBef>
                <a:spcPts val="0"/>
              </a:spcBef>
              <a:spcAft>
                <a:spcPts val="0"/>
              </a:spcAft>
              <a:buSzPts val="1100"/>
              <a:buChar char="+"/>
            </a:pPr>
            <a:r>
              <a:rPr lang="en-GB"/>
              <a:t>Next Speaker: Boram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ba27f71236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ba27f71236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Speakers: Boram </a:t>
            </a:r>
            <a:endParaRPr/>
          </a:p>
          <a:p>
            <a:pPr indent="-298450" lvl="0" marL="457200" rtl="0" algn="l">
              <a:spcBef>
                <a:spcPts val="0"/>
              </a:spcBef>
              <a:spcAft>
                <a:spcPts val="0"/>
              </a:spcAft>
              <a:buSzPts val="1100"/>
              <a:buChar char="+"/>
            </a:pPr>
            <a:r>
              <a:rPr lang="en-GB"/>
              <a:t>Next Speaker: Ash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ba27f71236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ba27f71236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solidFill>
                  <a:schemeClr val="dk1"/>
                </a:solidFill>
              </a:rPr>
              <a:t>Speakers: Ash</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Next Speaker: Boram</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a27f71236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ba27f71236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Speaker: Boram</a:t>
            </a:r>
            <a:endParaRPr/>
          </a:p>
          <a:p>
            <a:pPr indent="-298450" lvl="0" marL="457200" rtl="0" algn="l">
              <a:spcBef>
                <a:spcPts val="0"/>
              </a:spcBef>
              <a:spcAft>
                <a:spcPts val="0"/>
              </a:spcAft>
              <a:buSzPts val="1100"/>
              <a:buChar char="+"/>
            </a:pPr>
            <a:r>
              <a:rPr lang="en-GB"/>
              <a:t>Next speaker: Nat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b89619b0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b89619b0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Speaker: Nat</a:t>
            </a:r>
            <a:endParaRPr/>
          </a:p>
          <a:p>
            <a:pPr indent="0" lvl="0" marL="0" rtl="0" algn="l">
              <a:lnSpc>
                <a:spcPct val="115000"/>
              </a:lnSpc>
              <a:spcBef>
                <a:spcPts val="1200"/>
              </a:spcBef>
              <a:spcAft>
                <a:spcPts val="0"/>
              </a:spcAft>
              <a:buNone/>
            </a:pPr>
            <a:r>
              <a:rPr lang="en-GB"/>
              <a:t>Next Speaker: Roxana</a:t>
            </a:r>
            <a:endParaRPr/>
          </a:p>
          <a:p>
            <a:pPr indent="0" lvl="0" marL="0" rtl="0" algn="l">
              <a:spcBef>
                <a:spcPts val="1200"/>
              </a:spcBef>
              <a:spcAft>
                <a:spcPts val="0"/>
              </a:spcAft>
              <a:buNone/>
            </a:pPr>
            <a:r>
              <a:rPr lang="en-GB"/>
              <a:t>We tested the service and persistence layers of all of our microservices as we developed them</a:t>
            </a:r>
            <a:endParaRPr/>
          </a:p>
          <a:p>
            <a:pPr indent="0" lvl="0" marL="0" rtl="0" algn="l">
              <a:spcBef>
                <a:spcPts val="0"/>
              </a:spcBef>
              <a:spcAft>
                <a:spcPts val="0"/>
              </a:spcAft>
              <a:buNone/>
            </a:pPr>
            <a:r>
              <a:rPr lang="en-GB"/>
              <a:t>When testing the service layers for the book and employee microservices, we mocked the databases that the microserves were connected to</a:t>
            </a:r>
            <a:endParaRPr/>
          </a:p>
          <a:p>
            <a:pPr indent="0" lvl="0" marL="0" rtl="0" algn="l">
              <a:spcBef>
                <a:spcPts val="0"/>
              </a:spcBef>
              <a:spcAft>
                <a:spcPts val="0"/>
              </a:spcAft>
              <a:buNone/>
            </a:pPr>
            <a:r>
              <a:rPr lang="en-GB"/>
              <a:t>We also mocked the borrowed books </a:t>
            </a:r>
            <a:r>
              <a:rPr lang="en-GB"/>
              <a:t>database</a:t>
            </a:r>
            <a:r>
              <a:rPr lang="en-GB"/>
              <a:t> when testing the service layer of the MVC app (the employee-book service) and when testing the other service functionality of the MVC which involved accessing data from the employee and book databases, we used the standard JUnit testing (with no mocking of the databases) </a:t>
            </a:r>
            <a:endParaRPr/>
          </a:p>
          <a:p>
            <a:pPr indent="0" lvl="0" marL="0" rtl="0" algn="l">
              <a:spcBef>
                <a:spcPts val="0"/>
              </a:spcBef>
              <a:spcAft>
                <a:spcPts val="0"/>
              </a:spcAft>
              <a:buNone/>
            </a:pPr>
            <a:r>
              <a:rPr lang="en-GB"/>
              <a:t>Here is an example of the test conditions and expected results of the book service persistence layer.</a:t>
            </a:r>
            <a:endParaRPr/>
          </a:p>
          <a:p>
            <a:pPr indent="0" lvl="0" marL="0" rtl="0" algn="l">
              <a:spcBef>
                <a:spcPts val="0"/>
              </a:spcBef>
              <a:spcAft>
                <a:spcPts val="0"/>
              </a:spcAft>
              <a:buNone/>
            </a:pPr>
            <a:r>
              <a:rPr lang="en-GB"/>
              <a:t>We did these TCERs for all our tests and after handling our errors, all tests passed successfully.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b89619b0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89619b0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Talk about CSS here as well</a:t>
            </a:r>
            <a:endParaRPr/>
          </a:p>
          <a:p>
            <a:pPr indent="-298450" lvl="0" marL="457200" rtl="0" algn="l">
              <a:spcBef>
                <a:spcPts val="0"/>
              </a:spcBef>
              <a:spcAft>
                <a:spcPts val="0"/>
              </a:spcAft>
              <a:buSzPts val="1100"/>
              <a:buChar char="●"/>
            </a:pPr>
            <a:r>
              <a:rPr lang="en-GB"/>
              <a:t>Put in records to show the late fee (multiple books which have the fine) </a:t>
            </a:r>
            <a:endParaRPr/>
          </a:p>
          <a:p>
            <a:pPr indent="-298450" lvl="0" marL="457200" rtl="0" algn="l">
              <a:spcBef>
                <a:spcPts val="0"/>
              </a:spcBef>
              <a:spcAft>
                <a:spcPts val="0"/>
              </a:spcAft>
              <a:buSzPts val="1100"/>
              <a:buChar char="●"/>
            </a:pPr>
            <a:r>
              <a:rPr lang="en-GB"/>
              <a:t>Figure out which </a:t>
            </a:r>
            <a:r>
              <a:rPr lang="en-GB"/>
              <a:t>records to click on to show what </a:t>
            </a:r>
            <a:endParaRPr/>
          </a:p>
          <a:p>
            <a:pPr indent="0" lvl="0" marL="0" rtl="0" algn="l">
              <a:spcBef>
                <a:spcPts val="0"/>
              </a:spcBef>
              <a:spcAft>
                <a:spcPts val="0"/>
              </a:spcAft>
              <a:buNone/>
            </a:pPr>
            <a:r>
              <a:rPr lang="en-GB"/>
              <a:t>Speaker: Roxana</a:t>
            </a:r>
            <a:endParaRPr/>
          </a:p>
          <a:p>
            <a:pPr indent="0" lvl="0" marL="0" rtl="0" algn="l">
              <a:spcBef>
                <a:spcPts val="0"/>
              </a:spcBef>
              <a:spcAft>
                <a:spcPts val="0"/>
              </a:spcAft>
              <a:buNone/>
            </a:pPr>
            <a:r>
              <a:rPr lang="en-GB"/>
              <a:t>Next Speaker: Bernice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ba27f71236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ba27f71236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TRY TO EXPLAIN IN NON-TECH WAY </a:t>
            </a:r>
            <a:endParaRPr/>
          </a:p>
          <a:p>
            <a:pPr indent="0" lvl="0" marL="0" rtl="0" algn="l">
              <a:spcBef>
                <a:spcPts val="0"/>
              </a:spcBef>
              <a:spcAft>
                <a:spcPts val="0"/>
              </a:spcAft>
              <a:buNone/>
            </a:pPr>
            <a:r>
              <a:rPr lang="en-GB"/>
              <a:t>Speaker: Bernice</a:t>
            </a:r>
            <a:endParaRPr/>
          </a:p>
          <a:p>
            <a:pPr indent="0" lvl="0" marL="0" rtl="0" algn="l">
              <a:spcBef>
                <a:spcPts val="0"/>
              </a:spcBef>
              <a:spcAft>
                <a:spcPts val="0"/>
              </a:spcAft>
              <a:buNone/>
            </a:pPr>
            <a:r>
              <a:rPr lang="en-GB"/>
              <a:t>Next speaker is everyone so you can just say next slide</a:t>
            </a:r>
            <a:endParaRPr/>
          </a:p>
          <a:p>
            <a:pPr indent="0" lvl="0" marL="0" rtl="0" algn="l">
              <a:spcBef>
                <a:spcPts val="0"/>
              </a:spcBef>
              <a:spcAft>
                <a:spcPts val="0"/>
              </a:spcAft>
              <a:buNone/>
            </a:pPr>
            <a:r>
              <a:rPr lang="en-GB"/>
              <a:t>Notes: challenge</a:t>
            </a:r>
            <a:endParaRPr/>
          </a:p>
          <a:p>
            <a:pPr indent="-298450" lvl="0" marL="457200" rtl="0" algn="l">
              <a:spcBef>
                <a:spcPts val="0"/>
              </a:spcBef>
              <a:spcAft>
                <a:spcPts val="0"/>
              </a:spcAft>
              <a:buSzPts val="1100"/>
              <a:buChar char="-"/>
            </a:pPr>
            <a:r>
              <a:rPr lang="en-GB"/>
              <a:t>For agile / adaptational you can mention how sujata (our client) requested a search function to be added as well during a demo of the project and we added it</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b89619b0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b89619b0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Speakers: Ash, Boram, Bernice, Nat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Nat: Could also add a history of the employee- all the books they have returned and borrowed on which date- so each time an employee logs in and does an action, our program could keep track of their actions via a list/ writing to a file and having an option to view this history in the menu. + restricting the number of login attempts for an employee</a:t>
            </a:r>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Font typeface="Proxima Nova"/>
              <a:buChar char="●"/>
            </a:pPr>
            <a:r>
              <a:rPr lang="en-GB" sz="1200">
                <a:solidFill>
                  <a:schemeClr val="dk1"/>
                </a:solidFill>
                <a:latin typeface="Proxima Nova"/>
                <a:ea typeface="Proxima Nova"/>
                <a:cs typeface="Proxima Nova"/>
                <a:sym typeface="Proxima Nova"/>
              </a:rPr>
              <a:t>Renewing a book (Bernice)</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GB" sz="1200">
                <a:solidFill>
                  <a:schemeClr val="dk1"/>
                </a:solidFill>
                <a:latin typeface="Proxima Nova"/>
                <a:ea typeface="Proxima Nova"/>
                <a:cs typeface="Proxima Nova"/>
                <a:sym typeface="Proxima Nova"/>
              </a:rPr>
              <a:t>Admin - add book, delete book, add employees etc. (Ash)</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GB" sz="1200">
                <a:solidFill>
                  <a:schemeClr val="dk1"/>
                </a:solidFill>
                <a:latin typeface="Proxima Nova"/>
                <a:ea typeface="Proxima Nova"/>
                <a:cs typeface="Proxima Nova"/>
                <a:sym typeface="Proxima Nova"/>
              </a:rPr>
              <a:t>User Register (Ash)</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GB" sz="1200">
                <a:solidFill>
                  <a:schemeClr val="dk1"/>
                </a:solidFill>
                <a:latin typeface="Proxima Nova"/>
                <a:ea typeface="Proxima Nova"/>
                <a:cs typeface="Proxima Nova"/>
                <a:sym typeface="Proxima Nova"/>
              </a:rPr>
              <a:t>Submitting a request to add a book (Ash)</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GB" sz="1200">
                <a:solidFill>
                  <a:schemeClr val="dk1"/>
                </a:solidFill>
                <a:latin typeface="Proxima Nova"/>
                <a:ea typeface="Proxima Nova"/>
                <a:cs typeface="Proxima Nova"/>
                <a:sym typeface="Proxima Nova"/>
              </a:rPr>
              <a:t>Choose how many copies of a book they want to borrow (Boram)</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GB" sz="1200">
                <a:solidFill>
                  <a:schemeClr val="dk1"/>
                </a:solidFill>
                <a:latin typeface="Proxima Nova"/>
                <a:ea typeface="Proxima Nova"/>
                <a:cs typeface="Proxima Nova"/>
                <a:sym typeface="Proxima Nova"/>
              </a:rPr>
              <a:t>Include employee’s book history (Nat)</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GB" sz="1200">
                <a:solidFill>
                  <a:schemeClr val="dk1"/>
                </a:solidFill>
                <a:latin typeface="Proxima Nova"/>
                <a:ea typeface="Proxima Nova"/>
                <a:cs typeface="Proxima Nova"/>
                <a:sym typeface="Proxima Nova"/>
              </a:rPr>
              <a:t>Lock the user’s account should they enter their credentials wrong three times (Nat)</a:t>
            </a:r>
            <a:endParaRPr sz="500">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rPr lang="en-GB"/>
              <a:t>Submitting a request to add a book when it doesn’t appear in search?? Using file input output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a27f71236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a27f71236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ba27f712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ba27f712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Git = version control platform</a:t>
            </a:r>
            <a:endParaRPr/>
          </a:p>
          <a:p>
            <a:pPr indent="-298450" lvl="0" marL="457200" rtl="0" algn="l">
              <a:spcBef>
                <a:spcPts val="0"/>
              </a:spcBef>
              <a:spcAft>
                <a:spcPts val="0"/>
              </a:spcAft>
              <a:buSzPts val="1100"/>
              <a:buChar char="●"/>
            </a:pPr>
            <a:r>
              <a:rPr lang="en-GB"/>
              <a:t>Talking through what we will go over in the presentation</a:t>
            </a:r>
            <a:endParaRPr/>
          </a:p>
          <a:p>
            <a:pPr indent="-298450" lvl="0" marL="457200" rtl="0" algn="l">
              <a:spcBef>
                <a:spcPts val="0"/>
              </a:spcBef>
              <a:spcAft>
                <a:spcPts val="0"/>
              </a:spcAft>
              <a:buSzPts val="1100"/>
              <a:buChar char="●"/>
            </a:pPr>
            <a:r>
              <a:rPr lang="en-GB"/>
              <a:t>Speaker: Bernice</a:t>
            </a:r>
            <a:endParaRPr/>
          </a:p>
          <a:p>
            <a:pPr indent="-298450" lvl="0" marL="457200" rtl="0" algn="l">
              <a:spcBef>
                <a:spcPts val="0"/>
              </a:spcBef>
              <a:spcAft>
                <a:spcPts val="0"/>
              </a:spcAft>
              <a:buSzPts val="1100"/>
              <a:buChar char="●"/>
            </a:pPr>
            <a:r>
              <a:rPr lang="en-GB"/>
              <a:t>Next speaker: 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Welcome to group two’s </a:t>
            </a:r>
            <a:r>
              <a:rPr lang="en-GB"/>
              <a:t>presentation by myself Bernice, Ash, Boram, Roxana and Natalia. Our group project is based on a Library Manage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Our reason for choosing this project is because throughout our training we have worked on both employee and book projects and we decided that building building a library management we could combine everything together</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GB" sz="1050">
                <a:solidFill>
                  <a:schemeClr val="dk1"/>
                </a:solidFill>
                <a:highlight>
                  <a:srgbClr val="FFFFFF"/>
                </a:highlight>
              </a:rPr>
              <a:t> tracking changes in any set of files, usually used for coordinating work among programmers collaboratively developing source code during software development.</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ba27f7123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ba27f7123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Speaker: Ash </a:t>
            </a:r>
            <a:endParaRPr/>
          </a:p>
          <a:p>
            <a:pPr indent="-298450" lvl="0" marL="457200" rtl="0" algn="l">
              <a:spcBef>
                <a:spcPts val="0"/>
              </a:spcBef>
              <a:spcAft>
                <a:spcPts val="0"/>
              </a:spcAft>
              <a:buSzPts val="1100"/>
              <a:buChar char="●"/>
            </a:pPr>
            <a:r>
              <a:rPr lang="en-GB"/>
              <a:t>Next speaker: Roxana</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b761a432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b761a432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Roxana</a:t>
            </a:r>
            <a:endParaRPr/>
          </a:p>
          <a:p>
            <a:pPr indent="0" lvl="0" marL="0" rtl="0" algn="l">
              <a:spcBef>
                <a:spcPts val="0"/>
              </a:spcBef>
              <a:spcAft>
                <a:spcPts val="0"/>
              </a:spcAft>
              <a:buNone/>
            </a:pPr>
            <a:r>
              <a:rPr lang="en-GB"/>
              <a:t>Next speaker: Nat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b89619b0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b89619b0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Nat</a:t>
            </a:r>
            <a:endParaRPr/>
          </a:p>
          <a:p>
            <a:pPr indent="0" lvl="0" marL="0" rtl="0" algn="l">
              <a:spcBef>
                <a:spcPts val="0"/>
              </a:spcBef>
              <a:spcAft>
                <a:spcPts val="0"/>
              </a:spcAft>
              <a:buNone/>
            </a:pPr>
            <a:r>
              <a:rPr lang="en-GB"/>
              <a:t>To produce a solution for our problem statement, we started by making a design plan on which to base our web app off of. </a:t>
            </a:r>
            <a:endParaRPr/>
          </a:p>
          <a:p>
            <a:pPr indent="0" lvl="0" marL="0" rtl="0" algn="l">
              <a:spcBef>
                <a:spcPts val="0"/>
              </a:spcBef>
              <a:spcAft>
                <a:spcPts val="0"/>
              </a:spcAft>
              <a:buNone/>
            </a:pPr>
            <a:r>
              <a:rPr lang="en-GB"/>
              <a:t>We have 3 databases/microservices; </a:t>
            </a:r>
            <a:endParaRPr/>
          </a:p>
          <a:p>
            <a:pPr indent="-298450" lvl="0" marL="457200" rtl="0" algn="l">
              <a:spcBef>
                <a:spcPts val="0"/>
              </a:spcBef>
              <a:spcAft>
                <a:spcPts val="0"/>
              </a:spcAft>
              <a:buSzPts val="1100"/>
              <a:buChar char="-"/>
            </a:pPr>
            <a:r>
              <a:rPr lang="en-GB"/>
              <a:t>book service providing information on the books in the library </a:t>
            </a:r>
            <a:endParaRPr/>
          </a:p>
          <a:p>
            <a:pPr indent="-298450" lvl="0" marL="457200" rtl="0" algn="l">
              <a:spcBef>
                <a:spcPts val="0"/>
              </a:spcBef>
              <a:spcAft>
                <a:spcPts val="0"/>
              </a:spcAft>
              <a:buSzPts val="1100"/>
              <a:buChar char="-"/>
            </a:pPr>
            <a:r>
              <a:rPr lang="en-GB"/>
              <a:t>Employee service which stores the data of the employees allowed to log into the library app </a:t>
            </a:r>
            <a:endParaRPr/>
          </a:p>
          <a:p>
            <a:pPr indent="-298450" lvl="0" marL="457200" rtl="0" algn="l">
              <a:spcBef>
                <a:spcPts val="0"/>
              </a:spcBef>
              <a:spcAft>
                <a:spcPts val="0"/>
              </a:spcAft>
              <a:buSzPts val="1100"/>
              <a:buChar char="-"/>
            </a:pPr>
            <a:r>
              <a:rPr lang="en-GB"/>
              <a:t>Employee-book-service which stores the borrowed books for a particular employee (this is our MVC- model view controller) which is also </a:t>
            </a:r>
            <a:r>
              <a:rPr lang="en-GB"/>
              <a:t>attached</a:t>
            </a:r>
            <a:r>
              <a:rPr lang="en-GB"/>
              <a:t> to its own database </a:t>
            </a:r>
            <a:endParaRPr/>
          </a:p>
          <a:p>
            <a:pPr indent="0" lvl="0" marL="0" rtl="0" algn="l">
              <a:spcBef>
                <a:spcPts val="0"/>
              </a:spcBef>
              <a:spcAft>
                <a:spcPts val="0"/>
              </a:spcAft>
              <a:buNone/>
            </a:pPr>
            <a:r>
              <a:rPr lang="en-GB"/>
              <a:t>The 1st 2 databases are independent of </a:t>
            </a:r>
            <a:r>
              <a:rPr lang="en-GB"/>
              <a:t>each other</a:t>
            </a:r>
            <a:r>
              <a:rPr lang="en-GB"/>
              <a:t> where as the 3rd (employee-book) is composed of information from both book and employee databases (as well as its own information regarding return dates and late fees attached to a borrowed book transaction) </a:t>
            </a:r>
            <a:endParaRPr/>
          </a:p>
          <a:p>
            <a:pPr indent="0" lvl="0" marL="0" rtl="0" algn="l">
              <a:spcBef>
                <a:spcPts val="0"/>
              </a:spcBef>
              <a:spcAft>
                <a:spcPts val="0"/>
              </a:spcAft>
              <a:buNone/>
            </a:pPr>
            <a:r>
              <a:rPr lang="en-GB"/>
              <a:t>The arrows connecting the above book and employee services to the employee-book service represent the interactions between the services (such as a book being borrowed from the book-service and stored in the employee-book database then the number of copies of that book in the book-service will decrease)</a:t>
            </a:r>
            <a:endParaRPr/>
          </a:p>
          <a:p>
            <a:pPr indent="0" lvl="0" marL="0" rtl="0" algn="l">
              <a:spcBef>
                <a:spcPts val="0"/>
              </a:spcBef>
              <a:spcAft>
                <a:spcPts val="0"/>
              </a:spcAft>
              <a:buNone/>
            </a:pPr>
            <a:r>
              <a:rPr lang="en-GB"/>
              <a:t>Boram will speak more on the connections between these 3 services in terms of the employee login, borrow book and return book </a:t>
            </a:r>
            <a:r>
              <a:rPr lang="en-GB"/>
              <a:t>functionalities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ba27f71236_3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ba27f71236_3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Speaker: Nat</a:t>
            </a:r>
            <a:endParaRPr/>
          </a:p>
          <a:p>
            <a:pPr indent="0" lvl="0" marL="0" rtl="0" algn="l">
              <a:spcBef>
                <a:spcPts val="0"/>
              </a:spcBef>
              <a:spcAft>
                <a:spcPts val="0"/>
              </a:spcAft>
              <a:buNone/>
            </a:pPr>
            <a:r>
              <a:rPr lang="en-GB"/>
              <a:t>We used the microService approach (where each section of the diagram is a microservice) and developed each microservice using TDD (tested driven development) </a:t>
            </a:r>
            <a:endParaRPr/>
          </a:p>
          <a:p>
            <a:pPr indent="0" lvl="0" marL="0" rtl="0" algn="l">
              <a:spcBef>
                <a:spcPts val="0"/>
              </a:spcBef>
              <a:spcAft>
                <a:spcPts val="0"/>
              </a:spcAft>
              <a:buNone/>
            </a:pPr>
            <a:r>
              <a:rPr lang="en-GB"/>
              <a:t>We did this to break up our problem statement so that a few members of our team can focus on each section of our app, </a:t>
            </a:r>
            <a:r>
              <a:rPr lang="en-GB"/>
              <a:t>developing</a:t>
            </a:r>
            <a:r>
              <a:rPr lang="en-GB"/>
              <a:t> the different sections in </a:t>
            </a:r>
            <a:r>
              <a:rPr lang="en-GB"/>
              <a:t>parallel</a:t>
            </a:r>
            <a:r>
              <a:rPr lang="en-GB"/>
              <a:t>; </a:t>
            </a:r>
            <a:endParaRPr/>
          </a:p>
          <a:p>
            <a:pPr indent="0" lvl="0" marL="0" rtl="0" algn="l">
              <a:spcBef>
                <a:spcPts val="0"/>
              </a:spcBef>
              <a:spcAft>
                <a:spcPts val="0"/>
              </a:spcAft>
              <a:buNone/>
            </a:pPr>
            <a:r>
              <a:rPr lang="en-GB"/>
              <a:t>The employee and book databases being independent of each other and the employee-book database pulling data from the above 2 databases however also having its own database </a:t>
            </a:r>
            <a:endParaRPr/>
          </a:p>
          <a:p>
            <a:pPr indent="0" lvl="0" marL="0" rtl="0" algn="l">
              <a:spcBef>
                <a:spcPts val="0"/>
              </a:spcBef>
              <a:spcAft>
                <a:spcPts val="0"/>
              </a:spcAft>
              <a:buNone/>
            </a:pPr>
            <a:r>
              <a:rPr lang="en-GB"/>
              <a:t>which we call ‘library’ hence this microservice also needed its own functionality</a:t>
            </a:r>
            <a:endParaRPr/>
          </a:p>
          <a:p>
            <a:pPr indent="0" lvl="0" marL="0" rtl="0" algn="l">
              <a:spcBef>
                <a:spcPts val="0"/>
              </a:spcBef>
              <a:spcAft>
                <a:spcPts val="0"/>
              </a:spcAft>
              <a:buNone/>
            </a:pPr>
            <a:r>
              <a:rPr lang="en-GB"/>
              <a:t>This was our initial plan to develop these microservices in parallel allocating a couple of us to each service, however in the end we all worked on various different functionalities within the app, not restricted to the initially assigned roles </a:t>
            </a:r>
            <a:endParaRPr/>
          </a:p>
          <a:p>
            <a:pPr indent="0" lvl="0" marL="0" rtl="0" algn="l">
              <a:spcBef>
                <a:spcPts val="0"/>
              </a:spcBef>
              <a:spcAft>
                <a:spcPts val="0"/>
              </a:spcAft>
              <a:buNone/>
            </a:pPr>
            <a:r>
              <a:rPr lang="en-GB"/>
              <a:t>Next speaker: Boram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b761a432c1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b761a432c1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None of the databases are connected so maybe not an er diagram?</a:t>
            </a:r>
            <a:endParaRPr/>
          </a:p>
          <a:p>
            <a:pPr indent="-298450" lvl="0" marL="457200" rtl="0" algn="l">
              <a:spcBef>
                <a:spcPts val="0"/>
              </a:spcBef>
              <a:spcAft>
                <a:spcPts val="0"/>
              </a:spcAft>
              <a:buSzPts val="1100"/>
              <a:buChar char="●"/>
            </a:pPr>
            <a:r>
              <a:rPr lang="en-GB"/>
              <a:t>NEED TO UPDATE DIAGRAMS + insert</a:t>
            </a:r>
            <a:endParaRPr/>
          </a:p>
          <a:p>
            <a:pPr indent="-298450" lvl="0" marL="457200" rtl="0" algn="l">
              <a:spcBef>
                <a:spcPts val="0"/>
              </a:spcBef>
              <a:spcAft>
                <a:spcPts val="0"/>
              </a:spcAft>
              <a:buSzPts val="1100"/>
              <a:buChar char="●"/>
            </a:pPr>
            <a:r>
              <a:rPr lang="en-GB"/>
              <a:t>How the different parts of the app are connecting- </a:t>
            </a:r>
            <a:endParaRPr/>
          </a:p>
          <a:p>
            <a:pPr indent="-298450" lvl="0" marL="457200" rtl="0" algn="l">
              <a:spcBef>
                <a:spcPts val="0"/>
              </a:spcBef>
              <a:spcAft>
                <a:spcPts val="0"/>
              </a:spcAft>
              <a:buSzPts val="1100"/>
              <a:buChar char="●"/>
            </a:pPr>
            <a:r>
              <a:rPr lang="en-GB"/>
              <a:t>E.g. app needs employee to login- employee borrowing book from library (so we have 3 different dataset) </a:t>
            </a:r>
            <a:endParaRPr/>
          </a:p>
          <a:p>
            <a:pPr indent="-298450" lvl="0" marL="457200" rtl="0" algn="l">
              <a:spcBef>
                <a:spcPts val="0"/>
              </a:spcBef>
              <a:spcAft>
                <a:spcPts val="0"/>
              </a:spcAft>
              <a:buSzPts val="1100"/>
              <a:buChar char="●"/>
            </a:pPr>
            <a:r>
              <a:rPr lang="en-GB"/>
              <a:t>Remove the column names not needed- just arrows on the flow of the app from when the user logs in </a:t>
            </a:r>
            <a:endParaRPr/>
          </a:p>
          <a:p>
            <a:pPr indent="0" lvl="0" marL="0" rtl="0" algn="l">
              <a:spcBef>
                <a:spcPts val="0"/>
              </a:spcBef>
              <a:spcAft>
                <a:spcPts val="0"/>
              </a:spcAft>
              <a:buNone/>
            </a:pPr>
            <a:r>
              <a:rPr lang="en-GB"/>
              <a:t>Speaker : Boram</a:t>
            </a:r>
            <a:endParaRPr/>
          </a:p>
          <a:p>
            <a:pPr indent="0" lvl="0" marL="0" rtl="0" algn="l">
              <a:spcBef>
                <a:spcPts val="0"/>
              </a:spcBef>
              <a:spcAft>
                <a:spcPts val="0"/>
              </a:spcAft>
              <a:buNone/>
            </a:pPr>
            <a:r>
              <a:rPr lang="en-GB"/>
              <a:t>Next speaker: Bernice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ba27f71236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ba27f71236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Speakers: Bernice</a:t>
            </a:r>
            <a:endParaRPr/>
          </a:p>
          <a:p>
            <a:pPr indent="-298450" lvl="0" marL="457200" rtl="0" algn="l">
              <a:spcBef>
                <a:spcPts val="0"/>
              </a:spcBef>
              <a:spcAft>
                <a:spcPts val="0"/>
              </a:spcAft>
              <a:buSzPts val="1100"/>
              <a:buChar char="+"/>
            </a:pPr>
            <a:r>
              <a:rPr lang="en-GB"/>
              <a:t>Next speaker: Ash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ba27f71236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ba27f71236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Cap on number of </a:t>
            </a:r>
            <a:r>
              <a:rPr lang="en-GB"/>
              <a:t>books</a:t>
            </a:r>
            <a:r>
              <a:rPr lang="en-GB"/>
              <a:t> (subsection) </a:t>
            </a:r>
            <a:endParaRPr/>
          </a:p>
          <a:p>
            <a:pPr indent="-298450" lvl="0" marL="457200" rtl="0" algn="l">
              <a:spcBef>
                <a:spcPts val="0"/>
              </a:spcBef>
              <a:spcAft>
                <a:spcPts val="0"/>
              </a:spcAft>
              <a:buSzPts val="1100"/>
              <a:buChar char="+"/>
            </a:pPr>
            <a:r>
              <a:rPr lang="en-GB"/>
              <a:t>s</a:t>
            </a:r>
            <a:r>
              <a:rPr lang="en-GB"/>
              <a:t>peaker : Ash </a:t>
            </a:r>
            <a:endParaRPr/>
          </a:p>
          <a:p>
            <a:pPr indent="-298450" lvl="0" marL="457200" rtl="0" algn="l">
              <a:spcBef>
                <a:spcPts val="0"/>
              </a:spcBef>
              <a:spcAft>
                <a:spcPts val="0"/>
              </a:spcAft>
              <a:buSzPts val="1100"/>
              <a:buChar char="+"/>
            </a:pPr>
            <a:r>
              <a:rPr lang="en-GB"/>
              <a:t>Next speaker: Nat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406225"/>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GB" sz="3920">
                <a:solidFill>
                  <a:srgbClr val="F1ECE4"/>
                </a:solidFill>
              </a:rPr>
              <a:t>Book </a:t>
            </a:r>
            <a:r>
              <a:rPr lang="en-GB" sz="3920">
                <a:solidFill>
                  <a:srgbClr val="F1ECE4"/>
                </a:solidFill>
              </a:rPr>
              <a:t>Library Management System</a:t>
            </a:r>
            <a:endParaRPr sz="3920">
              <a:solidFill>
                <a:srgbClr val="F1ECE4"/>
              </a:solidFill>
            </a:endParaRPr>
          </a:p>
        </p:txBody>
      </p:sp>
      <p:sp>
        <p:nvSpPr>
          <p:cNvPr id="60" name="Google Shape;60;p13"/>
          <p:cNvSpPr txBox="1"/>
          <p:nvPr>
            <p:ph idx="1" type="subTitle"/>
          </p:nvPr>
        </p:nvSpPr>
        <p:spPr>
          <a:xfrm>
            <a:off x="434150" y="3251018"/>
            <a:ext cx="8123100" cy="154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1ECE4"/>
                </a:solidFill>
              </a:rPr>
              <a:t>Team 2</a:t>
            </a:r>
            <a:endParaRPr>
              <a:solidFill>
                <a:srgbClr val="F1ECE4"/>
              </a:solidFill>
            </a:endParaRPr>
          </a:p>
          <a:p>
            <a:pPr indent="0" lvl="0" marL="0" rtl="0" algn="l">
              <a:spcBef>
                <a:spcPts val="0"/>
              </a:spcBef>
              <a:spcAft>
                <a:spcPts val="0"/>
              </a:spcAft>
              <a:buNone/>
            </a:pPr>
            <a:r>
              <a:rPr lang="en-GB">
                <a:solidFill>
                  <a:srgbClr val="F1ECE4"/>
                </a:solidFill>
              </a:rPr>
              <a:t>Ash, Boram, Bernice, Roxana, Natalia</a:t>
            </a:r>
            <a:endParaRPr>
              <a:solidFill>
                <a:srgbClr val="F1ECE4"/>
              </a:solidFill>
            </a:endParaRPr>
          </a:p>
        </p:txBody>
      </p:sp>
      <p:sp>
        <p:nvSpPr>
          <p:cNvPr id="61" name="Google Shape;61;p13"/>
          <p:cNvSpPr txBox="1"/>
          <p:nvPr/>
        </p:nvSpPr>
        <p:spPr>
          <a:xfrm>
            <a:off x="3146950" y="2112100"/>
            <a:ext cx="27399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50">
                <a:solidFill>
                  <a:srgbClr val="E8EAED"/>
                </a:solidFill>
                <a:latin typeface="Zen Dots"/>
                <a:ea typeface="Zen Dots"/>
                <a:cs typeface="Zen Dots"/>
                <a:sym typeface="Zen Dots"/>
              </a:rPr>
              <a:t>book2employee</a:t>
            </a:r>
            <a:endParaRPr sz="1650">
              <a:solidFill>
                <a:srgbClr val="E8EAED"/>
              </a:solidFill>
              <a:latin typeface="Zen Dots"/>
              <a:ea typeface="Zen Dots"/>
              <a:cs typeface="Zen Dots"/>
              <a:sym typeface="Zen Dot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Functionality 2: </a:t>
            </a:r>
            <a:r>
              <a:rPr b="1" lang="en-GB">
                <a:solidFill>
                  <a:schemeClr val="lt2"/>
                </a:solidFill>
              </a:rPr>
              <a:t>Returning a book</a:t>
            </a:r>
            <a:endParaRPr b="1">
              <a:solidFill>
                <a:schemeClr val="lt2"/>
              </a:solidFill>
            </a:endParaRPr>
          </a:p>
        </p:txBody>
      </p:sp>
      <p:sp>
        <p:nvSpPr>
          <p:cNvPr id="129" name="Google Shape;129;p22"/>
          <p:cNvSpPr txBox="1"/>
          <p:nvPr>
            <p:ph idx="1" type="body"/>
          </p:nvPr>
        </p:nvSpPr>
        <p:spPr>
          <a:xfrm>
            <a:off x="311700" y="1183000"/>
            <a:ext cx="465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Books can be issued for 7 days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A late fee is applied dependent on how late the book is returned</a:t>
            </a:r>
            <a:endParaRPr>
              <a:solidFill>
                <a:schemeClr val="lt1"/>
              </a:solidFill>
            </a:endParaRPr>
          </a:p>
        </p:txBody>
      </p:sp>
      <p:pic>
        <p:nvPicPr>
          <p:cNvPr id="130" name="Google Shape;130;p22"/>
          <p:cNvPicPr preferRelativeResize="0"/>
          <p:nvPr/>
        </p:nvPicPr>
        <p:blipFill>
          <a:blip r:embed="rId3">
            <a:alphaModFix/>
          </a:blip>
          <a:stretch>
            <a:fillRect/>
          </a:stretch>
        </p:blipFill>
        <p:spPr>
          <a:xfrm>
            <a:off x="5550550" y="955974"/>
            <a:ext cx="3371325" cy="3371325"/>
          </a:xfrm>
          <a:prstGeom prst="rect">
            <a:avLst/>
          </a:prstGeom>
          <a:noFill/>
          <a:ln>
            <a:noFill/>
          </a:ln>
        </p:spPr>
      </p:pic>
      <p:graphicFrame>
        <p:nvGraphicFramePr>
          <p:cNvPr id="131" name="Google Shape;131;p22"/>
          <p:cNvGraphicFramePr/>
          <p:nvPr/>
        </p:nvGraphicFramePr>
        <p:xfrm>
          <a:off x="341450" y="2414050"/>
          <a:ext cx="3000000" cy="3000000"/>
        </p:xfrm>
        <a:graphic>
          <a:graphicData uri="http://schemas.openxmlformats.org/drawingml/2006/table">
            <a:tbl>
              <a:tblPr>
                <a:noFill/>
                <a:tableStyleId>{B1DF14F2-CCB8-459A-8400-E5A160317050}</a:tableStyleId>
              </a:tblPr>
              <a:tblGrid>
                <a:gridCol w="2082975"/>
                <a:gridCol w="2508725"/>
              </a:tblGrid>
              <a:tr h="444250">
                <a:tc>
                  <a:txBody>
                    <a:bodyPr/>
                    <a:lstStyle/>
                    <a:p>
                      <a:pPr indent="0" lvl="0" marL="0" rtl="0" algn="l">
                        <a:spcBef>
                          <a:spcPts val="0"/>
                        </a:spcBef>
                        <a:spcAft>
                          <a:spcPts val="0"/>
                        </a:spcAft>
                        <a:buNone/>
                      </a:pPr>
                      <a:r>
                        <a:rPr b="1" lang="en-GB">
                          <a:solidFill>
                            <a:schemeClr val="lt1"/>
                          </a:solidFill>
                          <a:latin typeface="Proxima Nova"/>
                          <a:ea typeface="Proxima Nova"/>
                          <a:cs typeface="Proxima Nova"/>
                          <a:sym typeface="Proxima Nova"/>
                        </a:rPr>
                        <a:t>Type of Book</a:t>
                      </a:r>
                      <a:endParaRPr b="1">
                        <a:solidFill>
                          <a:schemeClr val="lt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GB">
                          <a:solidFill>
                            <a:schemeClr val="lt1"/>
                          </a:solidFill>
                          <a:latin typeface="Proxima Nova"/>
                          <a:ea typeface="Proxima Nova"/>
                          <a:cs typeface="Proxima Nova"/>
                          <a:sym typeface="Proxima Nova"/>
                        </a:rPr>
                        <a:t>Late Fee (Rupees per day)</a:t>
                      </a:r>
                      <a:endParaRPr b="1">
                        <a:solidFill>
                          <a:schemeClr val="lt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solidFill>
                            <a:schemeClr val="lt1"/>
                          </a:solidFill>
                          <a:latin typeface="Proxima Nova"/>
                          <a:ea typeface="Proxima Nova"/>
                          <a:cs typeface="Proxima Nova"/>
                          <a:sym typeface="Proxima Nova"/>
                        </a:rPr>
                        <a:t>Data Analytics</a:t>
                      </a:r>
                      <a:endParaRPr>
                        <a:solidFill>
                          <a:schemeClr val="lt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latin typeface="Proxima Nova"/>
                          <a:ea typeface="Proxima Nova"/>
                          <a:cs typeface="Proxima Nova"/>
                          <a:sym typeface="Proxima Nova"/>
                        </a:rPr>
                        <a:t>5</a:t>
                      </a:r>
                      <a:endParaRPr>
                        <a:solidFill>
                          <a:schemeClr val="lt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solidFill>
                            <a:schemeClr val="lt1"/>
                          </a:solidFill>
                          <a:latin typeface="Proxima Nova"/>
                          <a:ea typeface="Proxima Nova"/>
                          <a:cs typeface="Proxima Nova"/>
                          <a:sym typeface="Proxima Nova"/>
                        </a:rPr>
                        <a:t>Technology </a:t>
                      </a:r>
                      <a:endParaRPr>
                        <a:solidFill>
                          <a:schemeClr val="lt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latin typeface="Proxima Nova"/>
                          <a:ea typeface="Proxima Nova"/>
                          <a:cs typeface="Proxima Nova"/>
                          <a:sym typeface="Proxima Nova"/>
                        </a:rPr>
                        <a:t>6</a:t>
                      </a:r>
                      <a:endParaRPr>
                        <a:solidFill>
                          <a:schemeClr val="lt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a:solidFill>
                            <a:schemeClr val="lt1"/>
                          </a:solidFill>
                          <a:latin typeface="Proxima Nova"/>
                          <a:ea typeface="Proxima Nova"/>
                          <a:cs typeface="Proxima Nova"/>
                          <a:sym typeface="Proxima Nova"/>
                        </a:rPr>
                        <a:t>Management </a:t>
                      </a:r>
                      <a:endParaRPr>
                        <a:solidFill>
                          <a:schemeClr val="lt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GB">
                          <a:solidFill>
                            <a:schemeClr val="lt1"/>
                          </a:solidFill>
                          <a:latin typeface="Proxima Nova"/>
                          <a:ea typeface="Proxima Nova"/>
                          <a:cs typeface="Proxima Nova"/>
                          <a:sym typeface="Proxima Nova"/>
                        </a:rPr>
                        <a:t>7 </a:t>
                      </a:r>
                      <a:endParaRPr>
                        <a:solidFill>
                          <a:schemeClr val="lt1"/>
                        </a:solidFill>
                        <a:latin typeface="Proxima Nova"/>
                        <a:ea typeface="Proxima Nova"/>
                        <a:cs typeface="Proxima Nova"/>
                        <a:sym typeface="Proxima Nov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Functionality 3. View borrowed books</a:t>
            </a:r>
            <a:endParaRPr b="1">
              <a:solidFill>
                <a:schemeClr val="lt2"/>
              </a:solidFill>
            </a:endParaRPr>
          </a:p>
        </p:txBody>
      </p:sp>
      <p:sp>
        <p:nvSpPr>
          <p:cNvPr id="137" name="Google Shape;137;p23"/>
          <p:cNvSpPr txBox="1"/>
          <p:nvPr>
            <p:ph idx="1" type="body"/>
          </p:nvPr>
        </p:nvSpPr>
        <p:spPr>
          <a:xfrm>
            <a:off x="267325" y="1248675"/>
            <a:ext cx="4261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View all current borrowed books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Displayed fields: </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Transaction Id</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Book Id</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Book Type</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Issue Date</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Expected Return Date</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Number of copies borrowed</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Return a book button</a:t>
            </a:r>
            <a:endParaRPr>
              <a:solidFill>
                <a:schemeClr val="lt1"/>
              </a:solidFill>
            </a:endParaRPr>
          </a:p>
        </p:txBody>
      </p:sp>
      <p:pic>
        <p:nvPicPr>
          <p:cNvPr id="138" name="Google Shape;138;p23"/>
          <p:cNvPicPr preferRelativeResize="0"/>
          <p:nvPr/>
        </p:nvPicPr>
        <p:blipFill>
          <a:blip r:embed="rId3">
            <a:alphaModFix/>
          </a:blip>
          <a:stretch>
            <a:fillRect/>
          </a:stretch>
        </p:blipFill>
        <p:spPr>
          <a:xfrm>
            <a:off x="5491325" y="1062463"/>
            <a:ext cx="3018575" cy="3018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Functionality 4. See book catalogue </a:t>
            </a:r>
            <a:endParaRPr b="1">
              <a:solidFill>
                <a:schemeClr val="lt2"/>
              </a:solidFill>
            </a:endParaRPr>
          </a:p>
        </p:txBody>
      </p:sp>
      <p:sp>
        <p:nvSpPr>
          <p:cNvPr id="144" name="Google Shape;144;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Displays all books </a:t>
            </a:r>
            <a:r>
              <a:rPr lang="en-GB">
                <a:solidFill>
                  <a:schemeClr val="lt1"/>
                </a:solidFill>
              </a:rPr>
              <a:t>available to be borrowed in the library</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Displayed fields: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Book Id</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Book Name</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Book Type</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Author Name</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Book Description</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Number of copies available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Borrow a book button</a:t>
            </a:r>
            <a:endParaRPr>
              <a:solidFill>
                <a:schemeClr val="lt1"/>
              </a:solidFill>
            </a:endParaRPr>
          </a:p>
        </p:txBody>
      </p:sp>
      <p:pic>
        <p:nvPicPr>
          <p:cNvPr id="145" name="Google Shape;145;p24"/>
          <p:cNvPicPr preferRelativeResize="0"/>
          <p:nvPr/>
        </p:nvPicPr>
        <p:blipFill>
          <a:blip r:embed="rId3">
            <a:alphaModFix/>
          </a:blip>
          <a:stretch>
            <a:fillRect/>
          </a:stretch>
        </p:blipFill>
        <p:spPr>
          <a:xfrm>
            <a:off x="5497075" y="1014300"/>
            <a:ext cx="3114900" cy="311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Functionality 5. Search book catalogue</a:t>
            </a:r>
            <a:endParaRPr b="1">
              <a:solidFill>
                <a:schemeClr val="lt2"/>
              </a:solidFill>
            </a:endParaRPr>
          </a:p>
        </p:txBody>
      </p:sp>
      <p:sp>
        <p:nvSpPr>
          <p:cNvPr id="151" name="Google Shape;151;p25"/>
          <p:cNvSpPr txBox="1"/>
          <p:nvPr>
            <p:ph idx="1" type="body"/>
          </p:nvPr>
        </p:nvSpPr>
        <p:spPr>
          <a:xfrm>
            <a:off x="311700" y="1152475"/>
            <a:ext cx="4291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Allows user to search for a specific book by keyword</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Restricting user from inputting a single character or </a:t>
            </a:r>
            <a:r>
              <a:rPr lang="en-GB">
                <a:solidFill>
                  <a:schemeClr val="lt1"/>
                </a:solidFill>
              </a:rPr>
              <a:t>leave</a:t>
            </a:r>
            <a:r>
              <a:rPr lang="en-GB">
                <a:solidFill>
                  <a:schemeClr val="lt1"/>
                </a:solidFill>
              </a:rPr>
              <a:t> it blank</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Allowing borrow book (from the borrow book </a:t>
            </a:r>
            <a:r>
              <a:rPr lang="en-GB">
                <a:solidFill>
                  <a:schemeClr val="lt1"/>
                </a:solidFill>
              </a:rPr>
              <a:t>functionality</a:t>
            </a:r>
            <a:r>
              <a:rPr lang="en-GB">
                <a:solidFill>
                  <a:schemeClr val="lt1"/>
                </a:solidFill>
              </a:rPr>
              <a:t>)</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Display message if no book containing keyword found</a:t>
            </a:r>
            <a:endParaRPr>
              <a:solidFill>
                <a:schemeClr val="lt1"/>
              </a:solidFill>
            </a:endParaRPr>
          </a:p>
        </p:txBody>
      </p:sp>
      <p:pic>
        <p:nvPicPr>
          <p:cNvPr id="152" name="Google Shape;152;p25"/>
          <p:cNvPicPr preferRelativeResize="0"/>
          <p:nvPr/>
        </p:nvPicPr>
        <p:blipFill>
          <a:blip r:embed="rId3">
            <a:alphaModFix/>
          </a:blip>
          <a:stretch>
            <a:fillRect/>
          </a:stretch>
        </p:blipFill>
        <p:spPr>
          <a:xfrm>
            <a:off x="5439525" y="1017725"/>
            <a:ext cx="3292451" cy="3292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Functionality 6. CSS</a:t>
            </a:r>
            <a:endParaRPr b="1">
              <a:solidFill>
                <a:schemeClr val="lt2"/>
              </a:solidFill>
            </a:endParaRPr>
          </a:p>
        </p:txBody>
      </p:sp>
      <p:sp>
        <p:nvSpPr>
          <p:cNvPr id="158" name="Google Shape;158;p26"/>
          <p:cNvSpPr txBox="1"/>
          <p:nvPr>
            <p:ph idx="1" type="body"/>
          </p:nvPr>
        </p:nvSpPr>
        <p:spPr>
          <a:xfrm>
            <a:off x="311700" y="1152475"/>
            <a:ext cx="3787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Applied landing page image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Applied background color</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Data has been organized into tables to aid readability</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Descriptive icons have been used to improve user experience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Color change when hovering over fields</a:t>
            </a:r>
            <a:endParaRPr>
              <a:solidFill>
                <a:schemeClr val="lt1"/>
              </a:solidFill>
            </a:endParaRPr>
          </a:p>
        </p:txBody>
      </p:sp>
      <p:sp>
        <p:nvSpPr>
          <p:cNvPr id="159" name="Google Shape;159;p26"/>
          <p:cNvSpPr txBox="1"/>
          <p:nvPr>
            <p:ph idx="1" type="body"/>
          </p:nvPr>
        </p:nvSpPr>
        <p:spPr>
          <a:xfrm>
            <a:off x="5269125" y="3962275"/>
            <a:ext cx="2962500" cy="48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00">
                <a:solidFill>
                  <a:srgbClr val="F1ECE4"/>
                </a:solidFill>
                <a:highlight>
                  <a:srgbClr val="2F4F4F"/>
                </a:highlight>
                <a:latin typeface="Arial"/>
                <a:ea typeface="Arial"/>
                <a:cs typeface="Arial"/>
                <a:sym typeface="Arial"/>
              </a:rPr>
              <a:t>Candida Höfer | British Library London | 1994 </a:t>
            </a:r>
            <a:r>
              <a:rPr lang="en-GB" sz="1700">
                <a:solidFill>
                  <a:srgbClr val="F1ECE4"/>
                </a:solidFill>
                <a:highlight>
                  <a:srgbClr val="2F4F4F"/>
                </a:highlight>
              </a:rPr>
              <a:t> </a:t>
            </a:r>
            <a:endParaRPr sz="1700">
              <a:solidFill>
                <a:srgbClr val="F1ECE4"/>
              </a:solidFill>
              <a:highlight>
                <a:srgbClr val="2F4F4F"/>
              </a:highlight>
            </a:endParaRPr>
          </a:p>
        </p:txBody>
      </p:sp>
      <p:pic>
        <p:nvPicPr>
          <p:cNvPr id="160" name="Google Shape;160;p26"/>
          <p:cNvPicPr preferRelativeResize="0"/>
          <p:nvPr/>
        </p:nvPicPr>
        <p:blipFill>
          <a:blip r:embed="rId3">
            <a:alphaModFix/>
          </a:blip>
          <a:stretch>
            <a:fillRect/>
          </a:stretch>
        </p:blipFill>
        <p:spPr>
          <a:xfrm>
            <a:off x="4529700" y="1085225"/>
            <a:ext cx="4244226" cy="2898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Testing</a:t>
            </a:r>
            <a:endParaRPr b="1">
              <a:solidFill>
                <a:schemeClr val="lt2"/>
              </a:solidFill>
            </a:endParaRPr>
          </a:p>
        </p:txBody>
      </p:sp>
      <p:pic>
        <p:nvPicPr>
          <p:cNvPr id="166" name="Google Shape;166;p27"/>
          <p:cNvPicPr preferRelativeResize="0"/>
          <p:nvPr/>
        </p:nvPicPr>
        <p:blipFill>
          <a:blip r:embed="rId3">
            <a:alphaModFix/>
          </a:blip>
          <a:stretch>
            <a:fillRect/>
          </a:stretch>
        </p:blipFill>
        <p:spPr>
          <a:xfrm>
            <a:off x="247650" y="1451262"/>
            <a:ext cx="8648700" cy="224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70" name="Shape 170"/>
        <p:cNvGrpSpPr/>
        <p:nvPr/>
      </p:nvGrpSpPr>
      <p:grpSpPr>
        <a:xfrm>
          <a:off x="0" y="0"/>
          <a:ext cx="0" cy="0"/>
          <a:chOff x="0" y="0"/>
          <a:chExt cx="0" cy="0"/>
        </a:xfrm>
      </p:grpSpPr>
      <p:sp>
        <p:nvSpPr>
          <p:cNvPr id="171" name="Google Shape;171;p28"/>
          <p:cNvSpPr txBox="1"/>
          <p:nvPr>
            <p:ph type="title"/>
          </p:nvPr>
        </p:nvSpPr>
        <p:spPr>
          <a:xfrm>
            <a:off x="718725" y="1858050"/>
            <a:ext cx="7570200" cy="1427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solidFill>
                  <a:schemeClr val="lt2"/>
                </a:solidFill>
              </a:rPr>
              <a:t>Sit Back, Relax, and Enjoy </a:t>
            </a:r>
            <a:r>
              <a:rPr b="1" lang="en-GB">
                <a:solidFill>
                  <a:schemeClr val="lt2"/>
                </a:solidFill>
              </a:rPr>
              <a:t>A Demo of Our Application!</a:t>
            </a:r>
            <a:endParaRPr b="1">
              <a:solidFill>
                <a:schemeClr val="lt2"/>
              </a:solidFill>
            </a:endParaRPr>
          </a:p>
        </p:txBody>
      </p:sp>
      <p:sp>
        <p:nvSpPr>
          <p:cNvPr id="172" name="Google Shape;172;p28"/>
          <p:cNvSpPr txBox="1"/>
          <p:nvPr/>
        </p:nvSpPr>
        <p:spPr>
          <a:xfrm>
            <a:off x="2824625" y="3285450"/>
            <a:ext cx="3588000" cy="53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50">
                <a:solidFill>
                  <a:srgbClr val="E8EAED"/>
                </a:solidFill>
                <a:latin typeface="Zen Dots"/>
                <a:ea typeface="Zen Dots"/>
                <a:cs typeface="Zen Dots"/>
                <a:sym typeface="Zen Dots"/>
              </a:rPr>
              <a:t>book2employee</a:t>
            </a:r>
            <a:endParaRPr b="1" sz="2000">
              <a:latin typeface="Zen Dots"/>
              <a:ea typeface="Zen Dots"/>
              <a:cs typeface="Zen Dots"/>
              <a:sym typeface="Zen Dot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Challenges </a:t>
            </a:r>
            <a:endParaRPr b="1">
              <a:solidFill>
                <a:schemeClr val="lt2"/>
              </a:solidFill>
            </a:endParaRPr>
          </a:p>
        </p:txBody>
      </p:sp>
      <p:sp>
        <p:nvSpPr>
          <p:cNvPr id="178" name="Google Shape;178;p29"/>
          <p:cNvSpPr txBox="1"/>
          <p:nvPr>
            <p:ph idx="1" type="body"/>
          </p:nvPr>
        </p:nvSpPr>
        <p:spPr>
          <a:xfrm>
            <a:off x="311700" y="10976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ECE4"/>
              </a:buClr>
              <a:buSzPts val="1800"/>
              <a:buChar char="●"/>
            </a:pPr>
            <a:r>
              <a:rPr lang="en-GB">
                <a:solidFill>
                  <a:srgbClr val="F1ECE4"/>
                </a:solidFill>
              </a:rPr>
              <a:t>Planning </a:t>
            </a:r>
            <a:r>
              <a:rPr lang="en-GB">
                <a:solidFill>
                  <a:srgbClr val="F1ECE4"/>
                </a:solidFill>
              </a:rPr>
              <a:t>challenge (entities and databases) </a:t>
            </a:r>
            <a:endParaRPr>
              <a:solidFill>
                <a:srgbClr val="F1ECE4"/>
              </a:solidFill>
            </a:endParaRPr>
          </a:p>
          <a:p>
            <a:pPr indent="0" lvl="0" marL="457200" rtl="0" algn="l">
              <a:spcBef>
                <a:spcPts val="1200"/>
              </a:spcBef>
              <a:spcAft>
                <a:spcPts val="0"/>
              </a:spcAft>
              <a:buNone/>
            </a:pPr>
            <a:r>
              <a:t/>
            </a:r>
            <a:endParaRPr>
              <a:solidFill>
                <a:srgbClr val="F1ECE4"/>
              </a:solidFill>
            </a:endParaRPr>
          </a:p>
          <a:p>
            <a:pPr indent="0" lvl="0" marL="457200" rtl="0" algn="l">
              <a:spcBef>
                <a:spcPts val="1200"/>
              </a:spcBef>
              <a:spcAft>
                <a:spcPts val="0"/>
              </a:spcAft>
              <a:buNone/>
            </a:pPr>
            <a:r>
              <a:t/>
            </a:r>
            <a:endParaRPr>
              <a:solidFill>
                <a:srgbClr val="F1ECE4"/>
              </a:solidFill>
            </a:endParaRPr>
          </a:p>
          <a:p>
            <a:pPr indent="0" lvl="0" marL="457200" rtl="0" algn="l">
              <a:spcBef>
                <a:spcPts val="1200"/>
              </a:spcBef>
              <a:spcAft>
                <a:spcPts val="0"/>
              </a:spcAft>
              <a:buNone/>
            </a:pPr>
            <a:r>
              <a:t/>
            </a:r>
            <a:endParaRPr>
              <a:solidFill>
                <a:srgbClr val="F1ECE4"/>
              </a:solidFill>
            </a:endParaRPr>
          </a:p>
          <a:p>
            <a:pPr indent="0" lvl="0" marL="457200" rtl="0" algn="l">
              <a:spcBef>
                <a:spcPts val="1200"/>
              </a:spcBef>
              <a:spcAft>
                <a:spcPts val="0"/>
              </a:spcAft>
              <a:buNone/>
            </a:pPr>
            <a:r>
              <a:t/>
            </a:r>
            <a:endParaRPr>
              <a:solidFill>
                <a:srgbClr val="F1ECE4"/>
              </a:solidFill>
            </a:endParaRPr>
          </a:p>
          <a:p>
            <a:pPr indent="-342900" lvl="0" marL="457200" rtl="0" algn="l">
              <a:spcBef>
                <a:spcPts val="1200"/>
              </a:spcBef>
              <a:spcAft>
                <a:spcPts val="0"/>
              </a:spcAft>
              <a:buClr>
                <a:srgbClr val="F1ECE4"/>
              </a:buClr>
              <a:buSzPts val="1800"/>
              <a:buChar char="●"/>
            </a:pPr>
            <a:r>
              <a:rPr lang="en-GB">
                <a:solidFill>
                  <a:srgbClr val="F1ECE4"/>
                </a:solidFill>
              </a:rPr>
              <a:t>Overcame: Taking an incremental approach- we were very agile- adaptational </a:t>
            </a:r>
            <a:endParaRPr>
              <a:solidFill>
                <a:srgbClr val="F1ECE4"/>
              </a:solidFill>
            </a:endParaRPr>
          </a:p>
        </p:txBody>
      </p:sp>
      <p:pic>
        <p:nvPicPr>
          <p:cNvPr id="179" name="Google Shape;179;p29"/>
          <p:cNvPicPr preferRelativeResize="0"/>
          <p:nvPr/>
        </p:nvPicPr>
        <p:blipFill>
          <a:blip r:embed="rId3">
            <a:alphaModFix/>
          </a:blip>
          <a:stretch>
            <a:fillRect/>
          </a:stretch>
        </p:blipFill>
        <p:spPr>
          <a:xfrm>
            <a:off x="1798275" y="1566600"/>
            <a:ext cx="4173299" cy="2086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Future Developments</a:t>
            </a:r>
            <a:endParaRPr b="1">
              <a:solidFill>
                <a:schemeClr val="lt2"/>
              </a:solidFill>
            </a:endParaRPr>
          </a:p>
        </p:txBody>
      </p:sp>
      <p:sp>
        <p:nvSpPr>
          <p:cNvPr id="185" name="Google Shape;18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F1ECE4"/>
              </a:buClr>
              <a:buSzPts val="1800"/>
              <a:buChar char="●"/>
            </a:pPr>
            <a:r>
              <a:rPr lang="en-GB">
                <a:solidFill>
                  <a:srgbClr val="F1ECE4"/>
                </a:solidFill>
              </a:rPr>
              <a:t>Extend the return date on</a:t>
            </a:r>
            <a:r>
              <a:rPr lang="en-GB">
                <a:solidFill>
                  <a:srgbClr val="F1ECE4"/>
                </a:solidFill>
              </a:rPr>
              <a:t> a book</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Admin - add book, delete book, add employees etc.</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User Register</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Submitting a request to add a book</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Different sorting methods in book catalogue</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Choose how many copies of a book they want to borrow</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Include employee’s book history </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Lock the user’s account should they enter their credentials wrong three times</a:t>
            </a:r>
            <a:endParaRPr>
              <a:solidFill>
                <a:srgbClr val="F1ECE4"/>
              </a:solidFill>
            </a:endParaRPr>
          </a:p>
          <a:p>
            <a:pPr indent="0" lvl="0" marL="457200" rtl="0" algn="l">
              <a:spcBef>
                <a:spcPts val="1200"/>
              </a:spcBef>
              <a:spcAft>
                <a:spcPts val="0"/>
              </a:spcAft>
              <a:buNone/>
            </a:pPr>
            <a:r>
              <a:t/>
            </a:r>
            <a:endParaRPr>
              <a:solidFill>
                <a:srgbClr val="F1ECE4"/>
              </a:solidFill>
            </a:endParaRPr>
          </a:p>
          <a:p>
            <a:pPr indent="0" lvl="0" marL="457200" rtl="0" algn="l">
              <a:spcBef>
                <a:spcPts val="1200"/>
              </a:spcBef>
              <a:spcAft>
                <a:spcPts val="1200"/>
              </a:spcAft>
              <a:buNone/>
            </a:pPr>
            <a:r>
              <a:t/>
            </a:r>
            <a:endParaRPr>
              <a:solidFill>
                <a:srgbClr val="F1ECE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89" name="Shape 189"/>
        <p:cNvGrpSpPr/>
        <p:nvPr/>
      </p:nvGrpSpPr>
      <p:grpSpPr>
        <a:xfrm>
          <a:off x="0" y="0"/>
          <a:ext cx="0" cy="0"/>
          <a:chOff x="0" y="0"/>
          <a:chExt cx="0" cy="0"/>
        </a:xfrm>
      </p:grpSpPr>
      <p:sp>
        <p:nvSpPr>
          <p:cNvPr id="190" name="Google Shape;19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6000">
                <a:solidFill>
                  <a:srgbClr val="F1ECE4"/>
                </a:solidFill>
              </a:rPr>
              <a:t>Thank you for listening! </a:t>
            </a:r>
            <a:endParaRPr sz="6000">
              <a:solidFill>
                <a:srgbClr val="F1ECE4"/>
              </a:solidFill>
            </a:endParaRPr>
          </a:p>
          <a:p>
            <a:pPr indent="0" lvl="0" marL="0" rtl="0" algn="ctr">
              <a:spcBef>
                <a:spcPts val="1200"/>
              </a:spcBef>
              <a:spcAft>
                <a:spcPts val="0"/>
              </a:spcAft>
              <a:buNone/>
            </a:pPr>
            <a:r>
              <a:rPr lang="en-GB" sz="3000">
                <a:solidFill>
                  <a:srgbClr val="F1ECE4"/>
                </a:solidFill>
              </a:rPr>
              <a:t>Any questions? </a:t>
            </a:r>
            <a:endParaRPr sz="3000">
              <a:solidFill>
                <a:srgbClr val="F1ECE4"/>
              </a:solidFill>
            </a:endParaRPr>
          </a:p>
          <a:p>
            <a:pPr indent="0" lvl="0" marL="457200" rtl="0" algn="l">
              <a:spcBef>
                <a:spcPts val="1200"/>
              </a:spcBef>
              <a:spcAft>
                <a:spcPts val="1200"/>
              </a:spcAft>
              <a:buNone/>
            </a:pPr>
            <a:r>
              <a:t/>
            </a:r>
            <a:endParaRPr>
              <a:solidFill>
                <a:srgbClr val="F1ECE4"/>
              </a:solidFill>
            </a:endParaRPr>
          </a:p>
        </p:txBody>
      </p:sp>
      <p:pic>
        <p:nvPicPr>
          <p:cNvPr id="191" name="Google Shape;191;p31"/>
          <p:cNvPicPr preferRelativeResize="0"/>
          <p:nvPr/>
        </p:nvPicPr>
        <p:blipFill>
          <a:blip r:embed="rId3">
            <a:alphaModFix/>
          </a:blip>
          <a:stretch>
            <a:fillRect/>
          </a:stretch>
        </p:blipFill>
        <p:spPr>
          <a:xfrm>
            <a:off x="3801950" y="3172125"/>
            <a:ext cx="1506525" cy="150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Introduction</a:t>
            </a:r>
            <a:endParaRPr b="1">
              <a:solidFill>
                <a:schemeClr val="lt2"/>
              </a:solidFill>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1ECE4"/>
              </a:buClr>
              <a:buSzPts val="1800"/>
              <a:buChar char="●"/>
            </a:pPr>
            <a:r>
              <a:rPr lang="en-GB">
                <a:solidFill>
                  <a:srgbClr val="F1ECE4"/>
                </a:solidFill>
              </a:rPr>
              <a:t>Our Project</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Why we chose this task</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Git - Version control software</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Initial planning + database structure</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Architectural Design</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Testing</a:t>
            </a:r>
            <a:endParaRPr>
              <a:solidFill>
                <a:srgbClr val="F1ECE4"/>
              </a:solidFill>
            </a:endParaRPr>
          </a:p>
          <a:p>
            <a:pPr indent="-317500" lvl="1" marL="914400" rtl="0" algn="l">
              <a:spcBef>
                <a:spcPts val="0"/>
              </a:spcBef>
              <a:spcAft>
                <a:spcPts val="0"/>
              </a:spcAft>
              <a:buClr>
                <a:srgbClr val="F1ECE4"/>
              </a:buClr>
              <a:buSzPts val="1400"/>
              <a:buChar char="○"/>
            </a:pPr>
            <a:r>
              <a:rPr lang="en-GB">
                <a:solidFill>
                  <a:srgbClr val="F1ECE4"/>
                </a:solidFill>
              </a:rPr>
              <a:t>TCER, POSTMAN</a:t>
            </a:r>
            <a:endParaRPr sz="1400">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Web Application Demo</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Challenges and how we solved those</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Future Developments</a:t>
            </a:r>
            <a:endParaRPr>
              <a:solidFill>
                <a:srgbClr val="F1ECE4"/>
              </a:solidFill>
            </a:endParaRPr>
          </a:p>
        </p:txBody>
      </p:sp>
      <p:pic>
        <p:nvPicPr>
          <p:cNvPr id="68" name="Google Shape;68;p14"/>
          <p:cNvPicPr preferRelativeResize="0"/>
          <p:nvPr/>
        </p:nvPicPr>
        <p:blipFill>
          <a:blip r:embed="rId3">
            <a:alphaModFix/>
          </a:blip>
          <a:stretch>
            <a:fillRect/>
          </a:stretch>
        </p:blipFill>
        <p:spPr>
          <a:xfrm>
            <a:off x="4443750" y="-135725"/>
            <a:ext cx="51435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Our roles</a:t>
            </a:r>
            <a:endParaRPr b="1">
              <a:solidFill>
                <a:schemeClr val="lt2"/>
              </a:solidFill>
            </a:endParaRPr>
          </a:p>
        </p:txBody>
      </p:sp>
      <p:sp>
        <p:nvSpPr>
          <p:cNvPr id="74" name="Google Shape;74;p15"/>
          <p:cNvSpPr txBox="1"/>
          <p:nvPr>
            <p:ph idx="1" type="body"/>
          </p:nvPr>
        </p:nvSpPr>
        <p:spPr>
          <a:xfrm>
            <a:off x="311700" y="1152475"/>
            <a:ext cx="8520600" cy="36900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rgbClr val="F1ECE4"/>
              </a:buClr>
              <a:buSzPct val="100000"/>
              <a:buChar char="●"/>
            </a:pPr>
            <a:r>
              <a:rPr lang="en-GB">
                <a:solidFill>
                  <a:srgbClr val="F1ECE4"/>
                </a:solidFill>
              </a:rPr>
              <a:t>Skeleton structure, POJOs and databases - everyone</a:t>
            </a:r>
            <a:endParaRPr>
              <a:solidFill>
                <a:srgbClr val="F1ECE4"/>
              </a:solidFill>
            </a:endParaRPr>
          </a:p>
          <a:p>
            <a:pPr indent="-317182" lvl="0" marL="457200" rtl="0" algn="l">
              <a:spcBef>
                <a:spcPts val="0"/>
              </a:spcBef>
              <a:spcAft>
                <a:spcPts val="0"/>
              </a:spcAft>
              <a:buClr>
                <a:srgbClr val="F1ECE4"/>
              </a:buClr>
              <a:buSzPct val="100000"/>
              <a:buChar char="●"/>
            </a:pPr>
            <a:r>
              <a:rPr lang="en-GB">
                <a:solidFill>
                  <a:srgbClr val="F1ECE4"/>
                </a:solidFill>
              </a:rPr>
              <a:t>Ash</a:t>
            </a:r>
            <a:endParaRPr>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Employee-Service Microservice implementation + testing</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Return book button implementation</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Search for books with input</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Few features / parts of Book-Library-MVC service layer implementation</a:t>
            </a:r>
            <a:endParaRPr sz="1000">
              <a:solidFill>
                <a:srgbClr val="F1ECE4"/>
              </a:solidFill>
            </a:endParaRPr>
          </a:p>
          <a:p>
            <a:pPr indent="-317182" lvl="0" marL="457200" rtl="0" algn="l">
              <a:spcBef>
                <a:spcPts val="0"/>
              </a:spcBef>
              <a:spcAft>
                <a:spcPts val="0"/>
              </a:spcAft>
              <a:buClr>
                <a:srgbClr val="F1ECE4"/>
              </a:buClr>
              <a:buSzPct val="100000"/>
              <a:buChar char="●"/>
            </a:pPr>
            <a:r>
              <a:rPr lang="en-GB">
                <a:solidFill>
                  <a:srgbClr val="F1ECE4"/>
                </a:solidFill>
              </a:rPr>
              <a:t>Boram</a:t>
            </a:r>
            <a:endParaRPr>
              <a:solidFill>
                <a:srgbClr val="F1ECE4"/>
              </a:solidFill>
            </a:endParaRPr>
          </a:p>
          <a:p>
            <a:pPr indent="-277812" lvl="1" marL="914400" rtl="0" algn="l">
              <a:spcBef>
                <a:spcPts val="0"/>
              </a:spcBef>
              <a:spcAft>
                <a:spcPts val="0"/>
              </a:spcAft>
              <a:buClr>
                <a:srgbClr val="F1ECE4"/>
              </a:buClr>
              <a:buSzPct val="100000"/>
              <a:buChar char="○"/>
            </a:pPr>
            <a:r>
              <a:rPr lang="en-GB" sz="1000">
                <a:solidFill>
                  <a:srgbClr val="F1ECE4"/>
                </a:solidFill>
              </a:rPr>
              <a:t>Book-Library-MVC controller layer implementation</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Return book button implementation</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HTML templates</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CSS</a:t>
            </a:r>
            <a:endParaRPr sz="1000">
              <a:solidFill>
                <a:srgbClr val="F1ECE4"/>
              </a:solidFill>
            </a:endParaRPr>
          </a:p>
          <a:p>
            <a:pPr indent="-317182" lvl="0" marL="457200" rtl="0" algn="l">
              <a:spcBef>
                <a:spcPts val="0"/>
              </a:spcBef>
              <a:spcAft>
                <a:spcPts val="0"/>
              </a:spcAft>
              <a:buClr>
                <a:srgbClr val="F1ECE4"/>
              </a:buClr>
              <a:buSzPct val="100000"/>
              <a:buChar char="●"/>
            </a:pPr>
            <a:r>
              <a:rPr lang="en-GB">
                <a:solidFill>
                  <a:srgbClr val="F1ECE4"/>
                </a:solidFill>
              </a:rPr>
              <a:t>Bernice</a:t>
            </a:r>
            <a:endParaRPr>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Book-Library-MVC controller layer implementation</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Login/Logout </a:t>
            </a:r>
            <a:r>
              <a:rPr lang="en-GB" sz="1000">
                <a:solidFill>
                  <a:srgbClr val="F1ECE4"/>
                </a:solidFill>
              </a:rPr>
              <a:t>controller</a:t>
            </a:r>
            <a:r>
              <a:rPr lang="en-GB" sz="1000">
                <a:solidFill>
                  <a:srgbClr val="F1ECE4"/>
                </a:solidFill>
              </a:rPr>
              <a:t> implementation</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HTML templates</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CSS</a:t>
            </a:r>
            <a:endParaRPr sz="1000">
              <a:solidFill>
                <a:srgbClr val="F1ECE4"/>
              </a:solidFill>
            </a:endParaRPr>
          </a:p>
          <a:p>
            <a:pPr indent="-317182" lvl="0" marL="457200" rtl="0" algn="l">
              <a:spcBef>
                <a:spcPts val="0"/>
              </a:spcBef>
              <a:spcAft>
                <a:spcPts val="0"/>
              </a:spcAft>
              <a:buClr>
                <a:srgbClr val="F1ECE4"/>
              </a:buClr>
              <a:buSzPct val="100000"/>
              <a:buChar char="●"/>
            </a:pPr>
            <a:r>
              <a:rPr lang="en-GB">
                <a:solidFill>
                  <a:srgbClr val="F1ECE4"/>
                </a:solidFill>
              </a:rPr>
              <a:t>Roxana</a:t>
            </a:r>
            <a:endParaRPr>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Book-service layer (service + dao +resource)</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Search for books with input implementation</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Borrow book implementation</a:t>
            </a:r>
            <a:endParaRPr sz="1000">
              <a:solidFill>
                <a:srgbClr val="F1ECE4"/>
              </a:solidFill>
            </a:endParaRPr>
          </a:p>
          <a:p>
            <a:pPr indent="-277812" lvl="1" marL="914400" marR="0" rtl="0" algn="l">
              <a:lnSpc>
                <a:spcPct val="115000"/>
              </a:lnSpc>
              <a:spcBef>
                <a:spcPts val="0"/>
              </a:spcBef>
              <a:spcAft>
                <a:spcPts val="0"/>
              </a:spcAft>
              <a:buClr>
                <a:srgbClr val="F1ECE4"/>
              </a:buClr>
              <a:buSzPct val="100000"/>
              <a:buChar char="○"/>
            </a:pPr>
            <a:r>
              <a:rPr lang="en-GB" sz="1000">
                <a:solidFill>
                  <a:srgbClr val="F1ECE4"/>
                </a:solidFill>
              </a:rPr>
              <a:t>View borrowed books</a:t>
            </a:r>
            <a:endParaRPr sz="1000">
              <a:solidFill>
                <a:srgbClr val="F1ECE4"/>
              </a:solidFill>
            </a:endParaRPr>
          </a:p>
          <a:p>
            <a:pPr indent="-317182" lvl="0" marL="457200" rtl="0" algn="l">
              <a:spcBef>
                <a:spcPts val="0"/>
              </a:spcBef>
              <a:spcAft>
                <a:spcPts val="0"/>
              </a:spcAft>
              <a:buClr>
                <a:srgbClr val="F1ECE4"/>
              </a:buClr>
              <a:buSzPct val="100000"/>
              <a:buChar char="●"/>
            </a:pPr>
            <a:r>
              <a:rPr lang="en-GB">
                <a:solidFill>
                  <a:srgbClr val="F1ECE4"/>
                </a:solidFill>
              </a:rPr>
              <a:t>Natalia</a:t>
            </a:r>
            <a:endParaRPr>
              <a:solidFill>
                <a:srgbClr val="F1ECE4"/>
              </a:solidFill>
            </a:endParaRPr>
          </a:p>
          <a:p>
            <a:pPr indent="-277812" lvl="1" marL="914400" rtl="0" algn="l">
              <a:spcBef>
                <a:spcPts val="0"/>
              </a:spcBef>
              <a:spcAft>
                <a:spcPts val="0"/>
              </a:spcAft>
              <a:buClr>
                <a:srgbClr val="F1ECE4"/>
              </a:buClr>
              <a:buSzPct val="100000"/>
              <a:buChar char="○"/>
            </a:pPr>
            <a:r>
              <a:rPr lang="en-GB" sz="1000">
                <a:solidFill>
                  <a:srgbClr val="F1ECE4"/>
                </a:solidFill>
              </a:rPr>
              <a:t>Book-service layer (service + dao + testing)</a:t>
            </a:r>
            <a:endParaRPr sz="1000">
              <a:solidFill>
                <a:srgbClr val="F1ECE4"/>
              </a:solidFill>
            </a:endParaRPr>
          </a:p>
          <a:p>
            <a:pPr indent="-277812" lvl="1" marL="914400" rtl="0" algn="l">
              <a:spcBef>
                <a:spcPts val="0"/>
              </a:spcBef>
              <a:spcAft>
                <a:spcPts val="0"/>
              </a:spcAft>
              <a:buClr>
                <a:srgbClr val="F1ECE4"/>
              </a:buClr>
              <a:buSzPct val="100000"/>
              <a:buChar char="○"/>
            </a:pPr>
            <a:r>
              <a:rPr lang="en-GB" sz="1000">
                <a:solidFill>
                  <a:srgbClr val="F1ECE4"/>
                </a:solidFill>
              </a:rPr>
              <a:t>library-mvc [service impl (the methods) + dao bits]</a:t>
            </a:r>
            <a:endParaRPr sz="1000">
              <a:solidFill>
                <a:srgbClr val="F1ECE4"/>
              </a:solidFill>
            </a:endParaRPr>
          </a:p>
          <a:p>
            <a:pPr indent="-277812" lvl="1" marL="914400" rtl="0" algn="l">
              <a:spcBef>
                <a:spcPts val="0"/>
              </a:spcBef>
              <a:spcAft>
                <a:spcPts val="0"/>
              </a:spcAft>
              <a:buClr>
                <a:srgbClr val="F1ECE4"/>
              </a:buClr>
              <a:buSzPct val="100000"/>
              <a:buChar char="○"/>
            </a:pPr>
            <a:r>
              <a:rPr lang="en-GB" sz="1000">
                <a:solidFill>
                  <a:srgbClr val="F1ECE4"/>
                </a:solidFill>
              </a:rPr>
              <a:t>Testing library mvc service layer + dao layer</a:t>
            </a:r>
            <a:endParaRPr sz="1000">
              <a:solidFill>
                <a:srgbClr val="F1ECE4"/>
              </a:solidFill>
            </a:endParaRPr>
          </a:p>
          <a:p>
            <a:pPr indent="-277812" lvl="1" marL="914400" rtl="0" algn="l">
              <a:spcBef>
                <a:spcPts val="0"/>
              </a:spcBef>
              <a:spcAft>
                <a:spcPts val="0"/>
              </a:spcAft>
              <a:buClr>
                <a:srgbClr val="F1ECE4"/>
              </a:buClr>
              <a:buSzPct val="100000"/>
              <a:buChar char="○"/>
            </a:pPr>
            <a:r>
              <a:rPr lang="en-GB" sz="1000">
                <a:solidFill>
                  <a:srgbClr val="F1ECE4"/>
                </a:solidFill>
              </a:rPr>
              <a:t>Return - search for books (controller + html bits)</a:t>
            </a:r>
            <a:endParaRPr sz="1000">
              <a:solidFill>
                <a:srgbClr val="F1ECE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Scope of Project</a:t>
            </a:r>
            <a:endParaRPr b="1">
              <a:solidFill>
                <a:schemeClr val="lt2"/>
              </a:solidFill>
            </a:endParaRPr>
          </a:p>
        </p:txBody>
      </p:sp>
      <p:sp>
        <p:nvSpPr>
          <p:cNvPr id="80" name="Google Shape;80;p16"/>
          <p:cNvSpPr txBox="1"/>
          <p:nvPr>
            <p:ph idx="1" type="body"/>
          </p:nvPr>
        </p:nvSpPr>
        <p:spPr>
          <a:xfrm>
            <a:off x="311700" y="1152475"/>
            <a:ext cx="7681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F1ECE4"/>
              </a:solidFill>
            </a:endParaRPr>
          </a:p>
          <a:p>
            <a:pPr indent="-342900" lvl="0" marL="457200" rtl="0" algn="l">
              <a:spcBef>
                <a:spcPts val="1200"/>
              </a:spcBef>
              <a:spcAft>
                <a:spcPts val="0"/>
              </a:spcAft>
              <a:buClr>
                <a:srgbClr val="F1ECE4"/>
              </a:buClr>
              <a:buSzPts val="1800"/>
              <a:buChar char="●"/>
            </a:pPr>
            <a:r>
              <a:rPr lang="en-GB">
                <a:solidFill>
                  <a:srgbClr val="F1ECE4"/>
                </a:solidFill>
              </a:rPr>
              <a:t>Login</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View all books available to be borrowed</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Borrow a book</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Return a book</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View all the books that the user has already borrowed</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Search books by keyword</a:t>
            </a:r>
            <a:endParaRPr>
              <a:solidFill>
                <a:srgbClr val="F1ECE4"/>
              </a:solidFill>
            </a:endParaRPr>
          </a:p>
          <a:p>
            <a:pPr indent="-342900" lvl="0" marL="457200" rtl="0" algn="l">
              <a:spcBef>
                <a:spcPts val="0"/>
              </a:spcBef>
              <a:spcAft>
                <a:spcPts val="0"/>
              </a:spcAft>
              <a:buClr>
                <a:srgbClr val="F1ECE4"/>
              </a:buClr>
              <a:buSzPts val="1800"/>
              <a:buChar char="●"/>
            </a:pPr>
            <a:r>
              <a:rPr lang="en-GB">
                <a:solidFill>
                  <a:srgbClr val="F1ECE4"/>
                </a:solidFill>
              </a:rPr>
              <a:t>All pages allow the user to logout or return to main menu</a:t>
            </a:r>
            <a:endParaRPr>
              <a:solidFill>
                <a:srgbClr val="F1ECE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620">
                <a:solidFill>
                  <a:schemeClr val="lt2"/>
                </a:solidFill>
              </a:rPr>
              <a:t>Design </a:t>
            </a:r>
            <a:r>
              <a:rPr b="1" lang="en-GB" sz="2620">
                <a:solidFill>
                  <a:schemeClr val="lt2"/>
                </a:solidFill>
              </a:rPr>
              <a:t>Plan</a:t>
            </a:r>
            <a:endParaRPr b="1" sz="2620">
              <a:solidFill>
                <a:schemeClr val="lt2"/>
              </a:solidFill>
            </a:endParaRPr>
          </a:p>
        </p:txBody>
      </p:sp>
      <p:sp>
        <p:nvSpPr>
          <p:cNvPr id="86" name="Google Shape;86;p17"/>
          <p:cNvSpPr txBox="1"/>
          <p:nvPr>
            <p:ph idx="1" type="body"/>
          </p:nvPr>
        </p:nvSpPr>
        <p:spPr>
          <a:xfrm>
            <a:off x="311700" y="1228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F1ECE4"/>
              </a:solidFill>
            </a:endParaRPr>
          </a:p>
          <a:p>
            <a:pPr indent="0" lvl="0" marL="0" rtl="0" algn="l">
              <a:spcBef>
                <a:spcPts val="1200"/>
              </a:spcBef>
              <a:spcAft>
                <a:spcPts val="1200"/>
              </a:spcAft>
              <a:buNone/>
            </a:pPr>
            <a:r>
              <a:t/>
            </a:r>
            <a:endParaRPr>
              <a:solidFill>
                <a:srgbClr val="F1ECE4"/>
              </a:solidFill>
            </a:endParaRPr>
          </a:p>
        </p:txBody>
      </p:sp>
      <p:pic>
        <p:nvPicPr>
          <p:cNvPr id="87" name="Google Shape;87;p17"/>
          <p:cNvPicPr preferRelativeResize="0"/>
          <p:nvPr/>
        </p:nvPicPr>
        <p:blipFill rotWithShape="1">
          <a:blip r:embed="rId3">
            <a:alphaModFix/>
          </a:blip>
          <a:srcRect b="0" l="0" r="0" t="0"/>
          <a:stretch/>
        </p:blipFill>
        <p:spPr>
          <a:xfrm>
            <a:off x="1363202" y="1228677"/>
            <a:ext cx="6417601" cy="3230525"/>
          </a:xfrm>
          <a:prstGeom prst="rect">
            <a:avLst/>
          </a:prstGeom>
          <a:noFill/>
          <a:ln>
            <a:noFill/>
          </a:ln>
        </p:spPr>
      </p:pic>
      <p:sp>
        <p:nvSpPr>
          <p:cNvPr id="88" name="Google Shape;88;p17"/>
          <p:cNvSpPr txBox="1"/>
          <p:nvPr/>
        </p:nvSpPr>
        <p:spPr>
          <a:xfrm>
            <a:off x="4055450" y="3165250"/>
            <a:ext cx="74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Proxima Nova"/>
                <a:ea typeface="Proxima Nova"/>
                <a:cs typeface="Proxima Nova"/>
                <a:sym typeface="Proxima Nova"/>
              </a:rPr>
              <a:t>(MVC)</a:t>
            </a:r>
            <a:endParaRPr b="1" sz="13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Initial Planning and </a:t>
            </a:r>
            <a:r>
              <a:rPr b="1" lang="en-GB">
                <a:solidFill>
                  <a:schemeClr val="lt2"/>
                </a:solidFill>
              </a:rPr>
              <a:t>Architecture</a:t>
            </a:r>
            <a:r>
              <a:rPr b="1" lang="en-GB">
                <a:solidFill>
                  <a:schemeClr val="lt2"/>
                </a:solidFill>
              </a:rPr>
              <a:t> </a:t>
            </a:r>
            <a:endParaRPr b="1">
              <a:solidFill>
                <a:schemeClr val="lt2"/>
              </a:solidFill>
            </a:endParaRPr>
          </a:p>
        </p:txBody>
      </p:sp>
      <p:pic>
        <p:nvPicPr>
          <p:cNvPr id="94" name="Google Shape;94;p18"/>
          <p:cNvPicPr preferRelativeResize="0"/>
          <p:nvPr/>
        </p:nvPicPr>
        <p:blipFill rotWithShape="1">
          <a:blip r:embed="rId3">
            <a:alphaModFix/>
          </a:blip>
          <a:srcRect b="0" l="5351" r="10238" t="0"/>
          <a:stretch/>
        </p:blipFill>
        <p:spPr>
          <a:xfrm>
            <a:off x="237725" y="1157550"/>
            <a:ext cx="3666662" cy="3283399"/>
          </a:xfrm>
          <a:prstGeom prst="rect">
            <a:avLst/>
          </a:prstGeom>
          <a:noFill/>
          <a:ln>
            <a:noFill/>
          </a:ln>
        </p:spPr>
      </p:pic>
      <p:pic>
        <p:nvPicPr>
          <p:cNvPr id="95" name="Google Shape;95;p18"/>
          <p:cNvPicPr preferRelativeResize="0"/>
          <p:nvPr/>
        </p:nvPicPr>
        <p:blipFill rotWithShape="1">
          <a:blip r:embed="rId4">
            <a:alphaModFix/>
          </a:blip>
          <a:srcRect b="0" l="606" r="20666" t="0"/>
          <a:stretch/>
        </p:blipFill>
        <p:spPr>
          <a:xfrm>
            <a:off x="4094125" y="1582050"/>
            <a:ext cx="4858926" cy="1979400"/>
          </a:xfrm>
          <a:prstGeom prst="rect">
            <a:avLst/>
          </a:prstGeom>
          <a:noFill/>
          <a:ln>
            <a:noFill/>
          </a:ln>
        </p:spPr>
      </p:pic>
      <p:sp>
        <p:nvSpPr>
          <p:cNvPr id="96" name="Google Shape;96;p18"/>
          <p:cNvSpPr/>
          <p:nvPr/>
        </p:nvSpPr>
        <p:spPr>
          <a:xfrm>
            <a:off x="5143500" y="3355425"/>
            <a:ext cx="125100" cy="11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00" name="Shape 100"/>
        <p:cNvGrpSpPr/>
        <p:nvPr/>
      </p:nvGrpSpPr>
      <p:grpSpPr>
        <a:xfrm>
          <a:off x="0" y="0"/>
          <a:ext cx="0" cy="0"/>
          <a:chOff x="0" y="0"/>
          <a:chExt cx="0" cy="0"/>
        </a:xfrm>
      </p:grpSpPr>
      <p:graphicFrame>
        <p:nvGraphicFramePr>
          <p:cNvPr id="101" name="Google Shape;101;p19"/>
          <p:cNvGraphicFramePr/>
          <p:nvPr/>
        </p:nvGraphicFramePr>
        <p:xfrm>
          <a:off x="6928700" y="1080210"/>
          <a:ext cx="3000000" cy="3000000"/>
        </p:xfrm>
        <a:graphic>
          <a:graphicData uri="http://schemas.openxmlformats.org/drawingml/2006/table">
            <a:tbl>
              <a:tblPr>
                <a:noFill/>
                <a:tableStyleId>{B1DF14F2-CCB8-459A-8400-E5A160317050}</a:tableStyleId>
              </a:tblPr>
              <a:tblGrid>
                <a:gridCol w="1440000"/>
              </a:tblGrid>
              <a:tr h="346125">
                <a:tc>
                  <a:txBody>
                    <a:bodyPr/>
                    <a:lstStyle/>
                    <a:p>
                      <a:pPr indent="0" lvl="0" marL="0" rtl="0" algn="ctr">
                        <a:spcBef>
                          <a:spcPts val="0"/>
                        </a:spcBef>
                        <a:spcAft>
                          <a:spcPts val="0"/>
                        </a:spcAft>
                        <a:buNone/>
                      </a:pPr>
                      <a:r>
                        <a:rPr lang="en-GB">
                          <a:solidFill>
                            <a:srgbClr val="2F4F4F"/>
                          </a:solidFill>
                        </a:rPr>
                        <a:t>Book</a:t>
                      </a:r>
                      <a:endParaRPr>
                        <a:solidFill>
                          <a:srgbClr val="2F4F4F"/>
                        </a:solidFill>
                      </a:endParaRPr>
                    </a:p>
                  </a:txBody>
                  <a:tcPr marT="54000" marB="0" marR="91425" marL="91425">
                    <a:solidFill>
                      <a:srgbClr val="F1ECE4"/>
                    </a:solidFill>
                  </a:tcPr>
                </a:tc>
              </a:tr>
              <a:tr h="279475">
                <a:tc>
                  <a:txBody>
                    <a:bodyPr/>
                    <a:lstStyle/>
                    <a:p>
                      <a:pPr indent="0" lvl="0" marL="0" rtl="0" algn="l">
                        <a:lnSpc>
                          <a:spcPct val="115000"/>
                        </a:lnSpc>
                        <a:spcBef>
                          <a:spcPts val="0"/>
                        </a:spcBef>
                        <a:spcAft>
                          <a:spcPts val="0"/>
                        </a:spcAft>
                        <a:buNone/>
                      </a:pPr>
                      <a:r>
                        <a:rPr b="1" lang="en-GB" sz="900">
                          <a:solidFill>
                            <a:schemeClr val="lt1"/>
                          </a:solidFill>
                        </a:rPr>
                        <a:t>int </a:t>
                      </a:r>
                      <a:r>
                        <a:rPr b="1" lang="en-GB" sz="900">
                          <a:solidFill>
                            <a:srgbClr val="F1ECE4"/>
                          </a:solidFill>
                        </a:rPr>
                        <a:t>bookId</a:t>
                      </a:r>
                      <a:endParaRPr b="1">
                        <a:solidFill>
                          <a:srgbClr val="F1ECE4"/>
                        </a:solidFill>
                      </a:endParaRPr>
                    </a:p>
                  </a:txBody>
                  <a:tcPr marT="54000" marB="0" marR="91425" marL="91425"/>
                </a:tc>
              </a:tr>
              <a:tr h="279475">
                <a:tc>
                  <a:txBody>
                    <a:bodyPr/>
                    <a:lstStyle/>
                    <a:p>
                      <a:pPr indent="0" lvl="0" marL="0" rtl="0" algn="l">
                        <a:lnSpc>
                          <a:spcPct val="115000"/>
                        </a:lnSpc>
                        <a:spcBef>
                          <a:spcPts val="0"/>
                        </a:spcBef>
                        <a:spcAft>
                          <a:spcPts val="0"/>
                        </a:spcAft>
                        <a:buNone/>
                      </a:pPr>
                      <a:r>
                        <a:rPr lang="en-GB" sz="900">
                          <a:solidFill>
                            <a:schemeClr val="lt1"/>
                          </a:solidFill>
                        </a:rPr>
                        <a:t>String </a:t>
                      </a:r>
                      <a:r>
                        <a:rPr lang="en-GB" sz="900">
                          <a:solidFill>
                            <a:srgbClr val="F1ECE4"/>
                          </a:solidFill>
                        </a:rPr>
                        <a:t>bookName</a:t>
                      </a:r>
                      <a:endParaRPr>
                        <a:solidFill>
                          <a:srgbClr val="F1ECE4"/>
                        </a:solidFill>
                      </a:endParaRPr>
                    </a:p>
                  </a:txBody>
                  <a:tcPr marT="54000" marB="0" marR="91425" marL="91425"/>
                </a:tc>
              </a:tr>
              <a:tr h="279475">
                <a:tc>
                  <a:txBody>
                    <a:bodyPr/>
                    <a:lstStyle/>
                    <a:p>
                      <a:pPr indent="0" lvl="0" marL="0" rtl="0" algn="l">
                        <a:lnSpc>
                          <a:spcPct val="115000"/>
                        </a:lnSpc>
                        <a:spcBef>
                          <a:spcPts val="0"/>
                        </a:spcBef>
                        <a:spcAft>
                          <a:spcPts val="0"/>
                        </a:spcAft>
                        <a:buNone/>
                      </a:pPr>
                      <a:r>
                        <a:rPr lang="en-GB" sz="900">
                          <a:solidFill>
                            <a:srgbClr val="F1ECE4"/>
                          </a:solidFill>
                        </a:rPr>
                        <a:t>String bookType</a:t>
                      </a:r>
                      <a:endParaRPr>
                        <a:solidFill>
                          <a:srgbClr val="F1ECE4"/>
                        </a:solidFill>
                      </a:endParaRPr>
                    </a:p>
                  </a:txBody>
                  <a:tcPr marT="54000" marB="0" marR="91425" marL="91425"/>
                </a:tc>
              </a:tr>
              <a:tr h="279475">
                <a:tc>
                  <a:txBody>
                    <a:bodyPr/>
                    <a:lstStyle/>
                    <a:p>
                      <a:pPr indent="0" lvl="0" marL="0" rtl="0" algn="l">
                        <a:lnSpc>
                          <a:spcPct val="115000"/>
                        </a:lnSpc>
                        <a:spcBef>
                          <a:spcPts val="0"/>
                        </a:spcBef>
                        <a:spcAft>
                          <a:spcPts val="0"/>
                        </a:spcAft>
                        <a:buNone/>
                      </a:pPr>
                      <a:r>
                        <a:rPr lang="en-GB" sz="900">
                          <a:solidFill>
                            <a:srgbClr val="F1ECE4"/>
                          </a:solidFill>
                        </a:rPr>
                        <a:t>String bookAuthor</a:t>
                      </a:r>
                      <a:endParaRPr>
                        <a:solidFill>
                          <a:srgbClr val="F1ECE4"/>
                        </a:solidFill>
                      </a:endParaRPr>
                    </a:p>
                  </a:txBody>
                  <a:tcPr marT="54000" marB="0" marR="91425" marL="91425"/>
                </a:tc>
              </a:tr>
              <a:tr h="304900">
                <a:tc>
                  <a:txBody>
                    <a:bodyPr/>
                    <a:lstStyle/>
                    <a:p>
                      <a:pPr indent="0" lvl="0" marL="0" rtl="0" algn="l">
                        <a:lnSpc>
                          <a:spcPct val="115000"/>
                        </a:lnSpc>
                        <a:spcBef>
                          <a:spcPts val="0"/>
                        </a:spcBef>
                        <a:spcAft>
                          <a:spcPts val="0"/>
                        </a:spcAft>
                        <a:buNone/>
                      </a:pPr>
                      <a:r>
                        <a:rPr lang="en-GB" sz="900">
                          <a:solidFill>
                            <a:srgbClr val="F1ECE4"/>
                          </a:solidFill>
                        </a:rPr>
                        <a:t>String bookDescription</a:t>
                      </a:r>
                      <a:endParaRPr>
                        <a:solidFill>
                          <a:srgbClr val="F1ECE4"/>
                        </a:solidFill>
                      </a:endParaRPr>
                    </a:p>
                  </a:txBody>
                  <a:tcPr marT="54000" marB="0" marR="91425" marL="91425"/>
                </a:tc>
              </a:tr>
              <a:tr h="279475">
                <a:tc>
                  <a:txBody>
                    <a:bodyPr/>
                    <a:lstStyle/>
                    <a:p>
                      <a:pPr indent="0" lvl="0" marL="0" rtl="0" algn="l">
                        <a:lnSpc>
                          <a:spcPct val="115000"/>
                        </a:lnSpc>
                        <a:spcBef>
                          <a:spcPts val="0"/>
                        </a:spcBef>
                        <a:spcAft>
                          <a:spcPts val="0"/>
                        </a:spcAft>
                        <a:buNone/>
                      </a:pPr>
                      <a:r>
                        <a:rPr lang="en-GB" sz="900">
                          <a:solidFill>
                            <a:srgbClr val="F1ECE4"/>
                          </a:solidFill>
                        </a:rPr>
                        <a:t>int numberOfCopies</a:t>
                      </a:r>
                      <a:endParaRPr>
                        <a:solidFill>
                          <a:srgbClr val="F1ECE4"/>
                        </a:solidFill>
                      </a:endParaRPr>
                    </a:p>
                  </a:txBody>
                  <a:tcPr marT="54000" marB="0" marR="91425" marL="91425"/>
                </a:tc>
              </a:tr>
            </a:tbl>
          </a:graphicData>
        </a:graphic>
      </p:graphicFrame>
      <p:graphicFrame>
        <p:nvGraphicFramePr>
          <p:cNvPr id="102" name="Google Shape;102;p19"/>
          <p:cNvGraphicFramePr/>
          <p:nvPr/>
        </p:nvGraphicFramePr>
        <p:xfrm>
          <a:off x="819050" y="1080200"/>
          <a:ext cx="3000000" cy="3000000"/>
        </p:xfrm>
        <a:graphic>
          <a:graphicData uri="http://schemas.openxmlformats.org/drawingml/2006/table">
            <a:tbl>
              <a:tblPr>
                <a:noFill/>
                <a:tableStyleId>{B1DF14F2-CCB8-459A-8400-E5A160317050}</a:tableStyleId>
              </a:tblPr>
              <a:tblGrid>
                <a:gridCol w="1440000"/>
              </a:tblGrid>
              <a:tr h="356450">
                <a:tc>
                  <a:txBody>
                    <a:bodyPr/>
                    <a:lstStyle/>
                    <a:p>
                      <a:pPr indent="0" lvl="0" marL="0" rtl="0" algn="ctr">
                        <a:lnSpc>
                          <a:spcPct val="100000"/>
                        </a:lnSpc>
                        <a:spcBef>
                          <a:spcPts val="0"/>
                        </a:spcBef>
                        <a:spcAft>
                          <a:spcPts val="0"/>
                        </a:spcAft>
                        <a:buNone/>
                      </a:pPr>
                      <a:r>
                        <a:rPr lang="en-GB">
                          <a:solidFill>
                            <a:srgbClr val="2F4F4F"/>
                          </a:solidFill>
                        </a:rPr>
                        <a:t>Employee</a:t>
                      </a:r>
                      <a:endParaRPr>
                        <a:solidFill>
                          <a:srgbClr val="2F4F4F"/>
                        </a:solidFill>
                      </a:endParaRPr>
                    </a:p>
                  </a:txBody>
                  <a:tcPr marT="54000" marB="0" marR="91425" marL="91425">
                    <a:lnL cap="flat" cmpd="sng" w="9525">
                      <a:solidFill>
                        <a:srgbClr val="F1ECE4"/>
                      </a:solidFill>
                      <a:prstDash val="solid"/>
                      <a:round/>
                      <a:headEnd len="sm" w="sm" type="none"/>
                      <a:tailEnd len="sm" w="sm" type="none"/>
                    </a:lnL>
                    <a:lnR cap="flat" cmpd="sng" w="9525">
                      <a:solidFill>
                        <a:srgbClr val="F1ECE4"/>
                      </a:solidFill>
                      <a:prstDash val="solid"/>
                      <a:round/>
                      <a:headEnd len="sm" w="sm" type="none"/>
                      <a:tailEnd len="sm" w="sm" type="none"/>
                    </a:lnR>
                    <a:lnT cap="flat" cmpd="sng" w="9525">
                      <a:solidFill>
                        <a:srgbClr val="F1ECE4"/>
                      </a:solidFill>
                      <a:prstDash val="solid"/>
                      <a:round/>
                      <a:headEnd len="sm" w="sm" type="none"/>
                      <a:tailEnd len="sm" w="sm" type="none"/>
                    </a:lnT>
                    <a:lnB cap="flat" cmpd="sng" w="9525">
                      <a:solidFill>
                        <a:srgbClr val="F1ECE4"/>
                      </a:solidFill>
                      <a:prstDash val="solid"/>
                      <a:round/>
                      <a:headEnd len="sm" w="sm" type="none"/>
                      <a:tailEnd len="sm" w="sm" type="none"/>
                    </a:lnB>
                    <a:solidFill>
                      <a:srgbClr val="F1ECE4"/>
                    </a:solidFill>
                  </a:tcPr>
                </a:tc>
              </a:tr>
              <a:tr h="254875">
                <a:tc>
                  <a:txBody>
                    <a:bodyPr/>
                    <a:lstStyle/>
                    <a:p>
                      <a:pPr indent="0" lvl="0" marL="0" rtl="0" algn="l">
                        <a:lnSpc>
                          <a:spcPct val="100000"/>
                        </a:lnSpc>
                        <a:spcBef>
                          <a:spcPts val="0"/>
                        </a:spcBef>
                        <a:spcAft>
                          <a:spcPts val="0"/>
                        </a:spcAft>
                        <a:buNone/>
                      </a:pPr>
                      <a:r>
                        <a:rPr b="1" lang="en-GB" sz="900">
                          <a:solidFill>
                            <a:schemeClr val="lt1"/>
                          </a:solidFill>
                        </a:rPr>
                        <a:t>int employee</a:t>
                      </a:r>
                      <a:r>
                        <a:rPr b="1" lang="en-GB" sz="900">
                          <a:solidFill>
                            <a:srgbClr val="F1ECE4"/>
                          </a:solidFill>
                        </a:rPr>
                        <a:t>Id</a:t>
                      </a:r>
                      <a:endParaRPr b="1">
                        <a:solidFill>
                          <a:srgbClr val="F1ECE4"/>
                        </a:solidFill>
                      </a:endParaRPr>
                    </a:p>
                  </a:txBody>
                  <a:tcPr marT="54000" marB="0" marR="91425" marL="91425">
                    <a:lnT cap="flat" cmpd="sng" w="9525">
                      <a:solidFill>
                        <a:srgbClr val="F1ECE4"/>
                      </a:solidFill>
                      <a:prstDash val="solid"/>
                      <a:round/>
                      <a:headEnd len="sm" w="sm" type="none"/>
                      <a:tailEnd len="sm" w="sm" type="none"/>
                    </a:lnT>
                  </a:tcPr>
                </a:tc>
              </a:tr>
              <a:tr h="249750">
                <a:tc>
                  <a:txBody>
                    <a:bodyPr/>
                    <a:lstStyle/>
                    <a:p>
                      <a:pPr indent="0" lvl="0" marL="0" rtl="0" algn="l">
                        <a:lnSpc>
                          <a:spcPct val="100000"/>
                        </a:lnSpc>
                        <a:spcBef>
                          <a:spcPts val="0"/>
                        </a:spcBef>
                        <a:spcAft>
                          <a:spcPts val="0"/>
                        </a:spcAft>
                        <a:buNone/>
                      </a:pPr>
                      <a:r>
                        <a:rPr lang="en-GB" sz="900">
                          <a:solidFill>
                            <a:schemeClr val="lt1"/>
                          </a:solidFill>
                        </a:rPr>
                        <a:t>String </a:t>
                      </a:r>
                      <a:r>
                        <a:rPr lang="en-GB" sz="900">
                          <a:solidFill>
                            <a:srgbClr val="F1ECE4"/>
                          </a:solidFill>
                        </a:rPr>
                        <a:t>employeeName</a:t>
                      </a:r>
                      <a:endParaRPr>
                        <a:solidFill>
                          <a:srgbClr val="F1ECE4"/>
                        </a:solidFill>
                      </a:endParaRPr>
                    </a:p>
                  </a:txBody>
                  <a:tcPr marT="54000" marB="0" marR="91425" marL="91425"/>
                </a:tc>
              </a:tr>
              <a:tr h="254875">
                <a:tc>
                  <a:txBody>
                    <a:bodyPr/>
                    <a:lstStyle/>
                    <a:p>
                      <a:pPr indent="0" lvl="0" marL="0" rtl="0" algn="l">
                        <a:lnSpc>
                          <a:spcPct val="100000"/>
                        </a:lnSpc>
                        <a:spcBef>
                          <a:spcPts val="0"/>
                        </a:spcBef>
                        <a:spcAft>
                          <a:spcPts val="0"/>
                        </a:spcAft>
                        <a:buNone/>
                      </a:pPr>
                      <a:r>
                        <a:rPr lang="en-GB" sz="900">
                          <a:solidFill>
                            <a:srgbClr val="F1ECE4"/>
                          </a:solidFill>
                        </a:rPr>
                        <a:t>String password</a:t>
                      </a:r>
                      <a:endParaRPr>
                        <a:solidFill>
                          <a:srgbClr val="F1ECE4"/>
                        </a:solidFill>
                      </a:endParaRPr>
                    </a:p>
                  </a:txBody>
                  <a:tcPr marT="54000" marB="0" marR="91425" marL="91425"/>
                </a:tc>
              </a:tr>
              <a:tr h="254875">
                <a:tc>
                  <a:txBody>
                    <a:bodyPr/>
                    <a:lstStyle/>
                    <a:p>
                      <a:pPr indent="0" lvl="0" marL="0" rtl="0" algn="l">
                        <a:lnSpc>
                          <a:spcPct val="100000"/>
                        </a:lnSpc>
                        <a:spcBef>
                          <a:spcPts val="0"/>
                        </a:spcBef>
                        <a:spcAft>
                          <a:spcPts val="0"/>
                        </a:spcAft>
                        <a:buNone/>
                      </a:pPr>
                      <a:r>
                        <a:rPr lang="en-GB" sz="900">
                          <a:solidFill>
                            <a:srgbClr val="F1ECE4"/>
                          </a:solidFill>
                        </a:rPr>
                        <a:t>int bookQuantity</a:t>
                      </a:r>
                      <a:endParaRPr>
                        <a:solidFill>
                          <a:srgbClr val="F1ECE4"/>
                        </a:solidFill>
                      </a:endParaRPr>
                    </a:p>
                  </a:txBody>
                  <a:tcPr marT="54000" marB="0" marR="91425" marL="91425"/>
                </a:tc>
              </a:tr>
            </a:tbl>
          </a:graphicData>
        </a:graphic>
      </p:graphicFrame>
      <p:graphicFrame>
        <p:nvGraphicFramePr>
          <p:cNvPr id="103" name="Google Shape;103;p19"/>
          <p:cNvGraphicFramePr/>
          <p:nvPr/>
        </p:nvGraphicFramePr>
        <p:xfrm>
          <a:off x="3667425" y="1080195"/>
          <a:ext cx="3000000" cy="3000000"/>
        </p:xfrm>
        <a:graphic>
          <a:graphicData uri="http://schemas.openxmlformats.org/drawingml/2006/table">
            <a:tbl>
              <a:tblPr>
                <a:noFill/>
                <a:tableStyleId>{B1DF14F2-CCB8-459A-8400-E5A160317050}</a:tableStyleId>
              </a:tblPr>
              <a:tblGrid>
                <a:gridCol w="1852900"/>
              </a:tblGrid>
              <a:tr h="304875">
                <a:tc>
                  <a:txBody>
                    <a:bodyPr/>
                    <a:lstStyle/>
                    <a:p>
                      <a:pPr indent="0" lvl="0" marL="0" rtl="0" algn="ctr">
                        <a:lnSpc>
                          <a:spcPct val="100000"/>
                        </a:lnSpc>
                        <a:spcBef>
                          <a:spcPts val="0"/>
                        </a:spcBef>
                        <a:spcAft>
                          <a:spcPts val="0"/>
                        </a:spcAft>
                        <a:buNone/>
                      </a:pPr>
                      <a:r>
                        <a:rPr lang="en-GB">
                          <a:solidFill>
                            <a:srgbClr val="2F4F4F"/>
                          </a:solidFill>
                        </a:rPr>
                        <a:t>Library</a:t>
                      </a:r>
                      <a:endParaRPr>
                        <a:solidFill>
                          <a:srgbClr val="2F4F4F"/>
                        </a:solidFill>
                      </a:endParaRPr>
                    </a:p>
                  </a:txBody>
                  <a:tcPr marT="54000" marB="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1ECE4"/>
                    </a:solidFill>
                  </a:tcPr>
                </a:tc>
              </a:tr>
              <a:tr h="246350">
                <a:tc>
                  <a:txBody>
                    <a:bodyPr/>
                    <a:lstStyle/>
                    <a:p>
                      <a:pPr indent="0" lvl="0" marL="0" rtl="0" algn="l">
                        <a:lnSpc>
                          <a:spcPct val="100000"/>
                        </a:lnSpc>
                        <a:spcBef>
                          <a:spcPts val="0"/>
                        </a:spcBef>
                        <a:spcAft>
                          <a:spcPts val="0"/>
                        </a:spcAft>
                        <a:buNone/>
                      </a:pPr>
                      <a:r>
                        <a:rPr b="1" lang="en-GB" sz="900">
                          <a:solidFill>
                            <a:schemeClr val="lt1"/>
                          </a:solidFill>
                        </a:rPr>
                        <a:t>String transactionId</a:t>
                      </a:r>
                      <a:endParaRPr b="1">
                        <a:solidFill>
                          <a:srgbClr val="F1ECE4"/>
                        </a:solidFill>
                      </a:endParaRPr>
                    </a:p>
                  </a:txBody>
                  <a:tcPr marT="54000" marB="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6350">
                <a:tc>
                  <a:txBody>
                    <a:bodyPr/>
                    <a:lstStyle/>
                    <a:p>
                      <a:pPr indent="0" lvl="0" marL="0" rtl="0" algn="l">
                        <a:lnSpc>
                          <a:spcPct val="100000"/>
                        </a:lnSpc>
                        <a:spcBef>
                          <a:spcPts val="0"/>
                        </a:spcBef>
                        <a:spcAft>
                          <a:spcPts val="0"/>
                        </a:spcAft>
                        <a:buNone/>
                      </a:pPr>
                      <a:r>
                        <a:rPr lang="en-GB" sz="900">
                          <a:solidFill>
                            <a:schemeClr val="lt1"/>
                          </a:solidFill>
                        </a:rPr>
                        <a:t>int employeeId</a:t>
                      </a:r>
                      <a:endParaRPr>
                        <a:solidFill>
                          <a:srgbClr val="F1ECE4"/>
                        </a:solidFill>
                      </a:endParaRPr>
                    </a:p>
                  </a:txBody>
                  <a:tcPr marT="54000" marB="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6350">
                <a:tc>
                  <a:txBody>
                    <a:bodyPr/>
                    <a:lstStyle/>
                    <a:p>
                      <a:pPr indent="0" lvl="0" marL="0" rtl="0" algn="l">
                        <a:lnSpc>
                          <a:spcPct val="100000"/>
                        </a:lnSpc>
                        <a:spcBef>
                          <a:spcPts val="0"/>
                        </a:spcBef>
                        <a:spcAft>
                          <a:spcPts val="0"/>
                        </a:spcAft>
                        <a:buNone/>
                      </a:pPr>
                      <a:r>
                        <a:rPr lang="en-GB" sz="900">
                          <a:solidFill>
                            <a:srgbClr val="F1ECE4"/>
                          </a:solidFill>
                        </a:rPr>
                        <a:t>String employeeName</a:t>
                      </a:r>
                      <a:endParaRPr>
                        <a:solidFill>
                          <a:srgbClr val="F1ECE4"/>
                        </a:solidFill>
                      </a:endParaRPr>
                    </a:p>
                  </a:txBody>
                  <a:tcPr marT="54000" marB="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6350">
                <a:tc>
                  <a:txBody>
                    <a:bodyPr/>
                    <a:lstStyle/>
                    <a:p>
                      <a:pPr indent="0" lvl="0" marL="0" rtl="0" algn="l">
                        <a:lnSpc>
                          <a:spcPct val="100000"/>
                        </a:lnSpc>
                        <a:spcBef>
                          <a:spcPts val="0"/>
                        </a:spcBef>
                        <a:spcAft>
                          <a:spcPts val="0"/>
                        </a:spcAft>
                        <a:buNone/>
                      </a:pPr>
                      <a:r>
                        <a:rPr lang="en-GB" sz="900">
                          <a:solidFill>
                            <a:srgbClr val="F1ECE4"/>
                          </a:solidFill>
                        </a:rPr>
                        <a:t>int employeeId</a:t>
                      </a:r>
                      <a:endParaRPr>
                        <a:solidFill>
                          <a:srgbClr val="F1ECE4"/>
                        </a:solidFill>
                      </a:endParaRPr>
                    </a:p>
                  </a:txBody>
                  <a:tcPr marT="54000" marB="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6350">
                <a:tc>
                  <a:txBody>
                    <a:bodyPr/>
                    <a:lstStyle/>
                    <a:p>
                      <a:pPr indent="0" lvl="0" marL="0" rtl="0" algn="l">
                        <a:lnSpc>
                          <a:spcPct val="100000"/>
                        </a:lnSpc>
                        <a:spcBef>
                          <a:spcPts val="0"/>
                        </a:spcBef>
                        <a:spcAft>
                          <a:spcPts val="0"/>
                        </a:spcAft>
                        <a:buNone/>
                      </a:pPr>
                      <a:r>
                        <a:rPr lang="en-GB" sz="900">
                          <a:solidFill>
                            <a:srgbClr val="F1ECE4"/>
                          </a:solidFill>
                        </a:rPr>
                        <a:t>String bookType</a:t>
                      </a:r>
                      <a:endParaRPr>
                        <a:solidFill>
                          <a:srgbClr val="F1ECE4"/>
                        </a:solidFill>
                      </a:endParaRPr>
                    </a:p>
                  </a:txBody>
                  <a:tcPr marT="54000" marB="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6350">
                <a:tc>
                  <a:txBody>
                    <a:bodyPr/>
                    <a:lstStyle/>
                    <a:p>
                      <a:pPr indent="0" lvl="0" marL="0" rtl="0" algn="l">
                        <a:lnSpc>
                          <a:spcPct val="100000"/>
                        </a:lnSpc>
                        <a:spcBef>
                          <a:spcPts val="0"/>
                        </a:spcBef>
                        <a:spcAft>
                          <a:spcPts val="0"/>
                        </a:spcAft>
                        <a:buNone/>
                      </a:pPr>
                      <a:r>
                        <a:rPr lang="en-GB" sz="900">
                          <a:solidFill>
                            <a:srgbClr val="F1ECE4"/>
                          </a:solidFill>
                        </a:rPr>
                        <a:t>LocaDate issueDate</a:t>
                      </a:r>
                      <a:endParaRPr sz="900">
                        <a:solidFill>
                          <a:srgbClr val="F1ECE4"/>
                        </a:solidFill>
                      </a:endParaRPr>
                    </a:p>
                  </a:txBody>
                  <a:tcPr marT="54000" marB="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6350">
                <a:tc>
                  <a:txBody>
                    <a:bodyPr/>
                    <a:lstStyle/>
                    <a:p>
                      <a:pPr indent="0" lvl="0" marL="0" rtl="0" algn="l">
                        <a:lnSpc>
                          <a:spcPct val="100000"/>
                        </a:lnSpc>
                        <a:spcBef>
                          <a:spcPts val="0"/>
                        </a:spcBef>
                        <a:spcAft>
                          <a:spcPts val="0"/>
                        </a:spcAft>
                        <a:buNone/>
                      </a:pPr>
                      <a:r>
                        <a:rPr lang="en-GB" sz="900">
                          <a:solidFill>
                            <a:srgbClr val="F1ECE4"/>
                          </a:solidFill>
                        </a:rPr>
                        <a:t>LocaDate expectedReturnDate</a:t>
                      </a:r>
                      <a:endParaRPr/>
                    </a:p>
                  </a:txBody>
                  <a:tcPr marT="54000" marB="0" marR="91425" marL="91425">
                    <a:lnT cap="flat" cmpd="sng" w="9525">
                      <a:solidFill>
                        <a:srgbClr val="9E9E9E"/>
                      </a:solidFill>
                      <a:prstDash val="solid"/>
                      <a:round/>
                      <a:headEnd len="sm" w="sm" type="none"/>
                      <a:tailEnd len="sm" w="sm" type="none"/>
                    </a:lnT>
                  </a:tcPr>
                </a:tc>
              </a:tr>
              <a:tr h="246350">
                <a:tc>
                  <a:txBody>
                    <a:bodyPr/>
                    <a:lstStyle/>
                    <a:p>
                      <a:pPr indent="0" lvl="0" marL="0" rtl="0" algn="l">
                        <a:lnSpc>
                          <a:spcPct val="100000"/>
                        </a:lnSpc>
                        <a:spcBef>
                          <a:spcPts val="0"/>
                        </a:spcBef>
                        <a:spcAft>
                          <a:spcPts val="0"/>
                        </a:spcAft>
                        <a:buNone/>
                      </a:pPr>
                      <a:r>
                        <a:rPr lang="en-GB" sz="900">
                          <a:solidFill>
                            <a:srgbClr val="F1ECE4"/>
                          </a:solidFill>
                        </a:rPr>
                        <a:t>LocaDate returnDate</a:t>
                      </a:r>
                      <a:endParaRPr/>
                    </a:p>
                  </a:txBody>
                  <a:tcPr marT="54000" marB="0" marR="91425" marL="91425"/>
                </a:tc>
              </a:tr>
              <a:tr h="246350">
                <a:tc>
                  <a:txBody>
                    <a:bodyPr/>
                    <a:lstStyle/>
                    <a:p>
                      <a:pPr indent="0" lvl="0" marL="0" rtl="0" algn="l">
                        <a:lnSpc>
                          <a:spcPct val="100000"/>
                        </a:lnSpc>
                        <a:spcBef>
                          <a:spcPts val="0"/>
                        </a:spcBef>
                        <a:spcAft>
                          <a:spcPts val="0"/>
                        </a:spcAft>
                        <a:buNone/>
                      </a:pPr>
                      <a:r>
                        <a:rPr lang="en-GB" sz="900">
                          <a:solidFill>
                            <a:srgbClr val="F1ECE4"/>
                          </a:solidFill>
                        </a:rPr>
                        <a:t>int lateFee</a:t>
                      </a:r>
                      <a:endParaRPr/>
                    </a:p>
                  </a:txBody>
                  <a:tcPr marT="54000" marB="0" marR="91425" marL="91425"/>
                </a:tc>
              </a:tr>
              <a:tr h="246350">
                <a:tc>
                  <a:txBody>
                    <a:bodyPr/>
                    <a:lstStyle/>
                    <a:p>
                      <a:pPr indent="0" lvl="0" marL="0" rtl="0" algn="l">
                        <a:lnSpc>
                          <a:spcPct val="100000"/>
                        </a:lnSpc>
                        <a:spcBef>
                          <a:spcPts val="0"/>
                        </a:spcBef>
                        <a:spcAft>
                          <a:spcPts val="0"/>
                        </a:spcAft>
                        <a:buNone/>
                      </a:pPr>
                      <a:r>
                        <a:rPr lang="en-GB" sz="900">
                          <a:solidFill>
                            <a:srgbClr val="F1ECE4"/>
                          </a:solidFill>
                        </a:rPr>
                        <a:t>Int numberOfCopies</a:t>
                      </a:r>
                      <a:endParaRPr/>
                    </a:p>
                  </a:txBody>
                  <a:tcPr marT="54000" marB="0" marR="91425" marL="91425"/>
                </a:tc>
              </a:tr>
            </a:tbl>
          </a:graphicData>
        </a:graphic>
      </p:graphicFrame>
      <p:sp>
        <p:nvSpPr>
          <p:cNvPr id="104" name="Google Shape;104;p19"/>
          <p:cNvSpPr txBox="1"/>
          <p:nvPr/>
        </p:nvSpPr>
        <p:spPr>
          <a:xfrm>
            <a:off x="767675" y="339975"/>
            <a:ext cx="75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cxnSp>
        <p:nvCxnSpPr>
          <p:cNvPr id="105" name="Google Shape;105;p19"/>
          <p:cNvCxnSpPr/>
          <p:nvPr/>
        </p:nvCxnSpPr>
        <p:spPr>
          <a:xfrm>
            <a:off x="2505350" y="1871175"/>
            <a:ext cx="825600" cy="8700"/>
          </a:xfrm>
          <a:prstGeom prst="straightConnector1">
            <a:avLst/>
          </a:prstGeom>
          <a:noFill/>
          <a:ln cap="flat" cmpd="sng" w="38100">
            <a:solidFill>
              <a:schemeClr val="dk2"/>
            </a:solidFill>
            <a:prstDash val="solid"/>
            <a:round/>
            <a:headEnd len="med" w="med" type="none"/>
            <a:tailEnd len="med" w="med" type="triangle"/>
          </a:ln>
        </p:spPr>
      </p:cxnSp>
      <p:cxnSp>
        <p:nvCxnSpPr>
          <p:cNvPr id="106" name="Google Shape;106;p19"/>
          <p:cNvCxnSpPr/>
          <p:nvPr/>
        </p:nvCxnSpPr>
        <p:spPr>
          <a:xfrm flipH="1">
            <a:off x="5795950" y="1874325"/>
            <a:ext cx="780300" cy="2400"/>
          </a:xfrm>
          <a:prstGeom prst="straightConnector1">
            <a:avLst/>
          </a:prstGeom>
          <a:noFill/>
          <a:ln cap="flat" cmpd="sng" w="38100">
            <a:solidFill>
              <a:schemeClr val="dk2"/>
            </a:solidFill>
            <a:prstDash val="solid"/>
            <a:round/>
            <a:headEnd len="med" w="med" type="none"/>
            <a:tailEnd len="med" w="med" type="triangle"/>
          </a:ln>
        </p:spPr>
      </p:cxn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Database </a:t>
            </a:r>
            <a:r>
              <a:rPr b="1" lang="en-GB">
                <a:solidFill>
                  <a:schemeClr val="lt2"/>
                </a:solidFill>
              </a:rPr>
              <a:t> </a:t>
            </a:r>
            <a:endParaRPr b="1">
              <a:solidFill>
                <a:schemeClr val="lt2"/>
              </a:solidFill>
            </a:endParaRPr>
          </a:p>
        </p:txBody>
      </p:sp>
      <p:sp>
        <p:nvSpPr>
          <p:cNvPr id="108" name="Google Shape;108;p19"/>
          <p:cNvSpPr txBox="1"/>
          <p:nvPr/>
        </p:nvSpPr>
        <p:spPr>
          <a:xfrm>
            <a:off x="1089525" y="2518700"/>
            <a:ext cx="144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800">
                <a:solidFill>
                  <a:schemeClr val="lt1"/>
                </a:solidFill>
                <a:latin typeface="Proxima Nova"/>
                <a:ea typeface="Proxima Nova"/>
                <a:cs typeface="Proxima Nova"/>
                <a:sym typeface="Proxima Nova"/>
              </a:rPr>
              <a:t> Login</a:t>
            </a:r>
            <a:endParaRPr/>
          </a:p>
        </p:txBody>
      </p:sp>
      <p:sp>
        <p:nvSpPr>
          <p:cNvPr id="109" name="Google Shape;109;p19"/>
          <p:cNvSpPr txBox="1"/>
          <p:nvPr/>
        </p:nvSpPr>
        <p:spPr>
          <a:xfrm>
            <a:off x="6798500" y="3203475"/>
            <a:ext cx="1852800" cy="9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lt1"/>
                </a:solidFill>
                <a:latin typeface="Proxima Nova"/>
                <a:ea typeface="Proxima Nova"/>
                <a:cs typeface="Proxima Nova"/>
                <a:sym typeface="Proxima Nova"/>
              </a:rPr>
              <a:t> View / Search</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800">
                <a:solidFill>
                  <a:schemeClr val="lt1"/>
                </a:solidFill>
                <a:latin typeface="Proxima Nova"/>
                <a:ea typeface="Proxima Nova"/>
                <a:cs typeface="Proxima Nova"/>
                <a:sym typeface="Proxima Nova"/>
              </a:rPr>
              <a:t>Book Catalogue</a:t>
            </a:r>
            <a:endParaRPr sz="1800">
              <a:solidFill>
                <a:schemeClr val="lt1"/>
              </a:solidFill>
              <a:latin typeface="Proxima Nova"/>
              <a:ea typeface="Proxima Nova"/>
              <a:cs typeface="Proxima Nova"/>
              <a:sym typeface="Proxima Nova"/>
            </a:endParaRPr>
          </a:p>
        </p:txBody>
      </p:sp>
      <p:sp>
        <p:nvSpPr>
          <p:cNvPr id="110" name="Google Shape;110;p19"/>
          <p:cNvSpPr txBox="1"/>
          <p:nvPr/>
        </p:nvSpPr>
        <p:spPr>
          <a:xfrm>
            <a:off x="3417425" y="3896825"/>
            <a:ext cx="2547900" cy="9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chemeClr val="lt1"/>
                </a:solidFill>
                <a:latin typeface="Proxima Nova"/>
                <a:ea typeface="Proxima Nova"/>
                <a:cs typeface="Proxima Nova"/>
                <a:sym typeface="Proxima Nova"/>
              </a:rPr>
              <a:t> Borrow / Return Book</a:t>
            </a:r>
            <a:endParaRPr sz="1800">
              <a:solidFill>
                <a:schemeClr val="lt1"/>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GB" sz="1800">
                <a:solidFill>
                  <a:schemeClr val="lt1"/>
                </a:solidFill>
                <a:latin typeface="Proxima Nova"/>
                <a:ea typeface="Proxima Nova"/>
                <a:cs typeface="Proxima Nova"/>
                <a:sym typeface="Proxima Nova"/>
              </a:rPr>
              <a:t>View Borrowed Books </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Functionality 0. login</a:t>
            </a:r>
            <a:endParaRPr b="1">
              <a:solidFill>
                <a:schemeClr val="lt2"/>
              </a:solidFill>
            </a:endParaRPr>
          </a:p>
        </p:txBody>
      </p:sp>
      <p:sp>
        <p:nvSpPr>
          <p:cNvPr id="116" name="Google Shape;116;p20"/>
          <p:cNvSpPr txBox="1"/>
          <p:nvPr>
            <p:ph idx="1" type="body"/>
          </p:nvPr>
        </p:nvSpPr>
        <p:spPr>
          <a:xfrm>
            <a:off x="311700" y="12008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User is able to insert login credentials: </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Employee id</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Password</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The user is restricted from inputting invalid data format or blank data</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Error message is displayed, should the login details be invalid</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The user is able to attempt another login</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Should the login be successful, the user is taken to the main menu page</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4F4F"/>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2"/>
                </a:solidFill>
              </a:rPr>
              <a:t>Functionality 1. Borrow book</a:t>
            </a:r>
            <a:endParaRPr b="1">
              <a:solidFill>
                <a:schemeClr val="lt2"/>
              </a:solidFill>
            </a:endParaRPr>
          </a:p>
        </p:txBody>
      </p:sp>
      <p:sp>
        <p:nvSpPr>
          <p:cNvPr id="122" name="Google Shape;122;p21"/>
          <p:cNvSpPr txBox="1"/>
          <p:nvPr>
            <p:ph idx="1" type="body"/>
          </p:nvPr>
        </p:nvSpPr>
        <p:spPr>
          <a:xfrm>
            <a:off x="311700" y="1152475"/>
            <a:ext cx="4580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Allows the user to borrow a book</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Library copies decreased, user copies increased</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If there are no copies available for that book an error message is displayed</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Limits the quantity of books borrowed by the employee to 5</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Challenge: </a:t>
            </a:r>
            <a:r>
              <a:rPr lang="en-GB">
                <a:solidFill>
                  <a:srgbClr val="F1ECE4"/>
                </a:solidFill>
              </a:rPr>
              <a:t>pull through book id controller side </a:t>
            </a:r>
            <a:endParaRPr>
              <a:solidFill>
                <a:schemeClr val="lt1"/>
              </a:solidFill>
            </a:endParaRPr>
          </a:p>
        </p:txBody>
      </p:sp>
      <p:pic>
        <p:nvPicPr>
          <p:cNvPr id="123" name="Google Shape;123;p21"/>
          <p:cNvPicPr preferRelativeResize="0"/>
          <p:nvPr/>
        </p:nvPicPr>
        <p:blipFill>
          <a:blip r:embed="rId3">
            <a:alphaModFix/>
          </a:blip>
          <a:stretch>
            <a:fillRect/>
          </a:stretch>
        </p:blipFill>
        <p:spPr>
          <a:xfrm>
            <a:off x="5572750" y="925900"/>
            <a:ext cx="3018600" cy="3018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